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8.jpg" ContentType="image/jpg"/>
  <Override PartName="/ppt/media/image14.jpg" ContentType="image/jpg"/>
  <Override PartName="/ppt/media/image2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66" r:id="rId6"/>
    <p:sldId id="273" r:id="rId7"/>
    <p:sldId id="267" r:id="rId8"/>
    <p:sldId id="274" r:id="rId9"/>
    <p:sldId id="275" r:id="rId10"/>
    <p:sldId id="276" r:id="rId11"/>
    <p:sldId id="262" r:id="rId12"/>
    <p:sldId id="277" r:id="rId13"/>
    <p:sldId id="259" r:id="rId14"/>
    <p:sldId id="278" r:id="rId15"/>
    <p:sldId id="279" r:id="rId16"/>
    <p:sldId id="280" r:id="rId17"/>
    <p:sldId id="281" r:id="rId18"/>
    <p:sldId id="283" r:id="rId19"/>
    <p:sldId id="284" r:id="rId20"/>
    <p:sldId id="285" r:id="rId21"/>
    <p:sldId id="282" r:id="rId22"/>
    <p:sldId id="286" r:id="rId23"/>
    <p:sldId id="288" r:id="rId24"/>
    <p:sldId id="289" r:id="rId25"/>
    <p:sldId id="290" r:id="rId26"/>
    <p:sldId id="292" r:id="rId27"/>
    <p:sldId id="293" r:id="rId28"/>
    <p:sldId id="261" r:id="rId29"/>
  </p:sldIdLst>
  <p:sldSz cx="15240000" cy="9144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5" autoAdjust="0"/>
    <p:restoredTop sz="94660"/>
  </p:normalViewPr>
  <p:slideViewPr>
    <p:cSldViewPr snapToGrid="0">
      <p:cViewPr varScale="1">
        <p:scale>
          <a:sx n="71" d="100"/>
          <a:sy n="71" d="100"/>
        </p:scale>
        <p:origin x="330"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2" d="100"/>
          <a:sy n="162" d="100"/>
        </p:scale>
        <p:origin x="555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C776EB-DDF6-45DA-B733-8EAB5349AE6A}"/>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5D4796-E594-4BDF-8E3B-E6C1A49EEF35}"/>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5EFEB21E-09C2-4BEC-8239-3C9B57E69258}" type="datetimeFigureOut">
              <a:rPr lang="en-US" smtClean="0"/>
              <a:t>10/30/2023</a:t>
            </a:fld>
            <a:endParaRPr lang="en-US"/>
          </a:p>
        </p:txBody>
      </p:sp>
      <p:sp>
        <p:nvSpPr>
          <p:cNvPr id="4" name="Footer Placeholder 3">
            <a:extLst>
              <a:ext uri="{FF2B5EF4-FFF2-40B4-BE49-F238E27FC236}">
                <a16:creationId xmlns:a16="http://schemas.microsoft.com/office/drawing/2014/main" id="{B8004C88-D933-47A1-8AFB-15F6D4F3908A}"/>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1C37CA-DC72-4473-B2F7-2C6C585822BC}"/>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C197280C-925B-4A3C-900B-9920CE2ACE54}" type="slidenum">
              <a:rPr lang="en-US" smtClean="0"/>
              <a:t>‹#›</a:t>
            </a:fld>
            <a:endParaRPr lang="en-US"/>
          </a:p>
        </p:txBody>
      </p:sp>
    </p:spTree>
    <p:extLst>
      <p:ext uri="{BB962C8B-B14F-4D97-AF65-F5344CB8AC3E}">
        <p14:creationId xmlns:p14="http://schemas.microsoft.com/office/powerpoint/2010/main" val="2013383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A1076F1-BB92-4E2C-9FCA-AD875C64426A}" type="datetimeFigureOut">
              <a:rPr lang="en-US" smtClean="0"/>
              <a:t>10/30/2023</a:t>
            </a:fld>
            <a:endParaRPr lang="en-US"/>
          </a:p>
        </p:txBody>
      </p:sp>
      <p:sp>
        <p:nvSpPr>
          <p:cNvPr id="4" name="Slide Image Placeholder 3"/>
          <p:cNvSpPr>
            <a:spLocks noGrp="1" noRot="1" noChangeAspect="1"/>
          </p:cNvSpPr>
          <p:nvPr>
            <p:ph type="sldImg" idx="2"/>
          </p:nvPr>
        </p:nvSpPr>
        <p:spPr>
          <a:xfrm>
            <a:off x="608013" y="1243013"/>
            <a:ext cx="5589587"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8B01CE-EF58-469F-9F74-883450BDF06D}" type="slidenum">
              <a:rPr lang="en-US" smtClean="0"/>
              <a:t>‹#›</a:t>
            </a:fld>
            <a:endParaRPr lang="en-US"/>
          </a:p>
        </p:txBody>
      </p:sp>
    </p:spTree>
    <p:extLst>
      <p:ext uri="{BB962C8B-B14F-4D97-AF65-F5344CB8AC3E}">
        <p14:creationId xmlns:p14="http://schemas.microsoft.com/office/powerpoint/2010/main" val="285633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622AA66-8EE1-4B48-84C4-4723D4368B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5" name="Picture Placeholder 4">
            <a:extLst>
              <a:ext uri="{FF2B5EF4-FFF2-40B4-BE49-F238E27FC236}">
                <a16:creationId xmlns:a16="http://schemas.microsoft.com/office/drawing/2014/main" id="{B1B18A7F-3616-4D63-AF6F-CA1494AF72E5}"/>
              </a:ext>
            </a:extLst>
          </p:cNvPr>
          <p:cNvSpPr>
            <a:spLocks noGrp="1"/>
          </p:cNvSpPr>
          <p:nvPr>
            <p:ph type="pic" sz="quarter" idx="12"/>
          </p:nvPr>
        </p:nvSpPr>
        <p:spPr>
          <a:xfrm>
            <a:off x="7772400" y="2038350"/>
            <a:ext cx="5067300" cy="5067300"/>
          </a:xfrm>
        </p:spPr>
        <p:txBody>
          <a:bodyPr/>
          <a:lstStyle>
            <a:lvl1pPr>
              <a:defRPr>
                <a:solidFill>
                  <a:schemeClr val="bg1"/>
                </a:solidFill>
              </a:defRPr>
            </a:lvl1pPr>
          </a:lstStyle>
          <a:p>
            <a:endParaRPr lang="en-US" dirty="0"/>
          </a:p>
        </p:txBody>
      </p:sp>
      <p:sp>
        <p:nvSpPr>
          <p:cNvPr id="2" name="Title 1"/>
          <p:cNvSpPr>
            <a:spLocks noGrp="1"/>
          </p:cNvSpPr>
          <p:nvPr>
            <p:ph type="ctrTitle"/>
          </p:nvPr>
        </p:nvSpPr>
        <p:spPr>
          <a:xfrm>
            <a:off x="617377" y="2316194"/>
            <a:ext cx="7002624" cy="2405095"/>
          </a:xfrm>
        </p:spPr>
        <p:txBody>
          <a:bodyPr lIns="0" bIns="0" anchor="b">
            <a:normAutofit/>
          </a:bodyPr>
          <a:lstStyle>
            <a:lvl1pPr algn="l">
              <a:lnSpc>
                <a:spcPct val="100000"/>
              </a:lnSpc>
              <a:spcBef>
                <a:spcPts val="0"/>
              </a:spcBef>
              <a:defRPr sz="4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17377" y="4732089"/>
            <a:ext cx="7002624" cy="2373560"/>
          </a:xfrm>
        </p:spPr>
        <p:txBody>
          <a:bodyPr lIns="0" tIns="0"/>
          <a:lstStyle>
            <a:lvl1pPr marL="0" indent="0" algn="l">
              <a:lnSpc>
                <a:spcPct val="100000"/>
              </a:lnSpc>
              <a:spcBef>
                <a:spcPts val="0"/>
              </a:spcBef>
              <a:buNone/>
              <a:defRPr sz="4200">
                <a:solidFill>
                  <a:schemeClr val="bg1"/>
                </a:solidFill>
                <a:latin typeface="Inter" panose="020B0502030000000004" pitchFamily="34" charset="0"/>
                <a:ea typeface="Inter" panose="020B0502030000000004" pitchFamily="34" charset="0"/>
              </a:defRPr>
            </a:lvl1pPr>
            <a:lvl2pPr marL="571500" indent="0" algn="ctr">
              <a:buNone/>
              <a:defRPr sz="2500"/>
            </a:lvl2pPr>
            <a:lvl3pPr marL="1143000" indent="0" algn="ctr">
              <a:buNone/>
              <a:defRPr sz="2250"/>
            </a:lvl3pPr>
            <a:lvl4pPr marL="1714500" indent="0" algn="ctr">
              <a:buNone/>
              <a:defRPr sz="2000"/>
            </a:lvl4pPr>
            <a:lvl5pPr marL="2286000" indent="0" algn="ctr">
              <a:buNone/>
              <a:defRPr sz="2000"/>
            </a:lvl5pPr>
            <a:lvl6pPr marL="2857500" indent="0" algn="ctr">
              <a:buNone/>
              <a:defRPr sz="2000"/>
            </a:lvl6pPr>
            <a:lvl7pPr marL="3429000" indent="0" algn="ctr">
              <a:buNone/>
              <a:defRPr sz="2000"/>
            </a:lvl7pPr>
            <a:lvl8pPr marL="4000500" indent="0" algn="ctr">
              <a:buNone/>
              <a:defRPr sz="2000"/>
            </a:lvl8pPr>
            <a:lvl9pPr marL="4572000" indent="0" algn="ctr">
              <a:buNone/>
              <a:defRPr sz="2000"/>
            </a:lvl9pPr>
          </a:lstStyle>
          <a:p>
            <a:r>
              <a:rPr lang="en-US" dirty="0"/>
              <a:t>Click to edit Master subtitle style</a:t>
            </a:r>
          </a:p>
        </p:txBody>
      </p:sp>
      <p:sp>
        <p:nvSpPr>
          <p:cNvPr id="11" name="Text Placeholder 10">
            <a:extLst>
              <a:ext uri="{FF2B5EF4-FFF2-40B4-BE49-F238E27FC236}">
                <a16:creationId xmlns:a16="http://schemas.microsoft.com/office/drawing/2014/main" id="{76C27759-A63A-44F2-B59C-F0C539194ABF}"/>
              </a:ext>
            </a:extLst>
          </p:cNvPr>
          <p:cNvSpPr>
            <a:spLocks noGrp="1"/>
          </p:cNvSpPr>
          <p:nvPr>
            <p:ph type="body" sz="quarter" idx="10"/>
          </p:nvPr>
        </p:nvSpPr>
        <p:spPr>
          <a:xfrm>
            <a:off x="617376" y="7165909"/>
            <a:ext cx="7002624" cy="1074117"/>
          </a:xfrm>
        </p:spPr>
        <p:txBody>
          <a:bodyPr lIns="0" tIns="0" rIns="0" bIns="0" anchor="b" anchorCtr="0">
            <a:noAutofit/>
          </a:bodyPr>
          <a:lstStyle>
            <a:lvl1pPr marL="0" indent="0">
              <a:lnSpc>
                <a:spcPct val="100000"/>
              </a:lnSpc>
              <a:spcBef>
                <a:spcPts val="0"/>
              </a:spcBef>
              <a:buNone/>
              <a:defRPr sz="2250" b="1">
                <a:solidFill>
                  <a:schemeClr val="bg1"/>
                </a:solidFill>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00FB50DD-9FB7-4C1C-81DE-BF96D2D20538}"/>
              </a:ext>
            </a:extLst>
          </p:cNvPr>
          <p:cNvSpPr>
            <a:spLocks noGrp="1"/>
          </p:cNvSpPr>
          <p:nvPr>
            <p:ph type="body" sz="quarter" idx="11"/>
          </p:nvPr>
        </p:nvSpPr>
        <p:spPr>
          <a:xfrm>
            <a:off x="617376" y="8254124"/>
            <a:ext cx="7002624" cy="553974"/>
          </a:xfrm>
        </p:spPr>
        <p:txBody>
          <a:bodyPr lIns="0" tIns="0" rIns="0" bIns="0">
            <a:noAutofit/>
          </a:bodyPr>
          <a:lstStyle>
            <a:lvl1pPr marL="0" indent="0">
              <a:lnSpc>
                <a:spcPct val="100000"/>
              </a:lnSpc>
              <a:spcBef>
                <a:spcPts val="0"/>
              </a:spcBef>
              <a:buNone/>
              <a:defRPr sz="2250">
                <a:solidFill>
                  <a:schemeClr val="bg1"/>
                </a:solidFill>
                <a:latin typeface="Inter" panose="020B0502030000000004" pitchFamily="34" charset="0"/>
                <a:ea typeface="Inter" panose="020B0502030000000004" pitchFamily="34" charset="0"/>
              </a:defRPr>
            </a:lvl1pPr>
            <a:lvl2pPr>
              <a:defRPr sz="2250">
                <a:solidFill>
                  <a:schemeClr val="bg1"/>
                </a:solidFill>
              </a:defRPr>
            </a:lvl2pPr>
            <a:lvl3pPr>
              <a:defRPr sz="2250">
                <a:solidFill>
                  <a:schemeClr val="bg1"/>
                </a:solidFill>
              </a:defRPr>
            </a:lvl3pPr>
            <a:lvl4pPr>
              <a:defRPr sz="2250">
                <a:solidFill>
                  <a:schemeClr val="bg1"/>
                </a:solidFill>
              </a:defRPr>
            </a:lvl4pPr>
            <a:lvl5pPr>
              <a:defRPr sz="225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7480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E2129E7-9CD8-8144-9B70-6BB3B5621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2" name="Title 1"/>
          <p:cNvSpPr>
            <a:spLocks noGrp="1"/>
          </p:cNvSpPr>
          <p:nvPr>
            <p:ph type="title"/>
          </p:nvPr>
        </p:nvSpPr>
        <p:spPr>
          <a:xfrm>
            <a:off x="629265" y="3772550"/>
            <a:ext cx="9634408" cy="3468006"/>
          </a:xfrm>
        </p:spPr>
        <p:txBody>
          <a:bodyPr lIns="0" anchor="t" anchorCtr="0">
            <a:normAutofit/>
          </a:bodyPr>
          <a:lstStyle>
            <a:lvl1pPr>
              <a:lnSpc>
                <a:spcPct val="100000"/>
              </a:lnSpc>
              <a:spcBef>
                <a:spcPts val="0"/>
              </a:spcBef>
              <a:defRPr sz="6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9265" y="2391315"/>
            <a:ext cx="9634408" cy="1065591"/>
          </a:xfrm>
        </p:spPr>
        <p:txBody>
          <a:bodyPr lIns="0" anchor="b" anchorCtr="0">
            <a:normAutofit/>
          </a:bodyPr>
          <a:lstStyle>
            <a:lvl1pPr marL="0" indent="0">
              <a:lnSpc>
                <a:spcPct val="100000"/>
              </a:lnSpc>
              <a:spcBef>
                <a:spcPts val="0"/>
              </a:spcBef>
              <a:buNone/>
              <a:defRPr sz="6000">
                <a:solidFill>
                  <a:schemeClr val="bg1"/>
                </a:solidFill>
                <a:latin typeface="Inter" panose="020B0502030000000004" pitchFamily="34" charset="0"/>
                <a:ea typeface="Inter" panose="020B0502030000000004" pitchFamily="34" charset="0"/>
              </a:defRPr>
            </a:lvl1pPr>
            <a:lvl2pPr marL="571500" indent="0">
              <a:buNone/>
              <a:defRPr sz="2500">
                <a:solidFill>
                  <a:schemeClr val="tx1">
                    <a:tint val="75000"/>
                  </a:schemeClr>
                </a:solidFill>
              </a:defRPr>
            </a:lvl2pPr>
            <a:lvl3pPr marL="1143000" indent="0">
              <a:buNone/>
              <a:defRPr sz="2250">
                <a:solidFill>
                  <a:schemeClr val="tx1">
                    <a:tint val="75000"/>
                  </a:schemeClr>
                </a:solidFill>
              </a:defRPr>
            </a:lvl3pPr>
            <a:lvl4pPr marL="1714500" indent="0">
              <a:buNone/>
              <a:defRPr sz="2000">
                <a:solidFill>
                  <a:schemeClr val="tx1">
                    <a:tint val="75000"/>
                  </a:schemeClr>
                </a:solidFill>
              </a:defRPr>
            </a:lvl4pPr>
            <a:lvl5pPr marL="2286000" indent="0">
              <a:buNone/>
              <a:defRPr sz="2000">
                <a:solidFill>
                  <a:schemeClr val="tx1">
                    <a:tint val="75000"/>
                  </a:schemeClr>
                </a:solidFill>
              </a:defRPr>
            </a:lvl5pPr>
            <a:lvl6pPr marL="2857500" indent="0">
              <a:buNone/>
              <a:defRPr sz="2000">
                <a:solidFill>
                  <a:schemeClr val="tx1">
                    <a:tint val="75000"/>
                  </a:schemeClr>
                </a:solidFill>
              </a:defRPr>
            </a:lvl6pPr>
            <a:lvl7pPr marL="3429000" indent="0">
              <a:buNone/>
              <a:defRPr sz="2000">
                <a:solidFill>
                  <a:schemeClr val="tx1">
                    <a:tint val="75000"/>
                  </a:schemeClr>
                </a:solidFill>
              </a:defRPr>
            </a:lvl7pPr>
            <a:lvl8pPr marL="4000500" indent="0">
              <a:buNone/>
              <a:defRPr sz="2000">
                <a:solidFill>
                  <a:schemeClr val="tx1">
                    <a:tint val="75000"/>
                  </a:schemeClr>
                </a:solidFill>
              </a:defRPr>
            </a:lvl8pPr>
            <a:lvl9pPr marL="4572000" indent="0">
              <a:buNone/>
              <a:defRPr sz="20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9264" y="8232539"/>
            <a:ext cx="12713511" cy="486833"/>
          </a:xfrm>
        </p:spPr>
        <p:txBody>
          <a:bodyPr lIns="0"/>
          <a:lstStyle>
            <a:lvl1pPr algn="l">
              <a:defRPr>
                <a:solidFill>
                  <a:schemeClr val="bg1"/>
                </a:solidFill>
              </a:defRPr>
            </a:lvl1pPr>
          </a:lstStyle>
          <a:p>
            <a:r>
              <a:rPr lang="en-US" dirty="0"/>
              <a:t>Presentation Title Subheading – Section Heading</a:t>
            </a:r>
          </a:p>
        </p:txBody>
      </p:sp>
    </p:spTree>
    <p:extLst>
      <p:ext uri="{BB962C8B-B14F-4D97-AF65-F5344CB8AC3E}">
        <p14:creationId xmlns:p14="http://schemas.microsoft.com/office/powerpoint/2010/main" val="332499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7270228C-2DE7-6B4C-8F28-1E7428BBB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12" name="Picture Placeholder 11">
            <a:extLst>
              <a:ext uri="{FF2B5EF4-FFF2-40B4-BE49-F238E27FC236}">
                <a16:creationId xmlns:a16="http://schemas.microsoft.com/office/drawing/2014/main" id="{419F78A8-2BB7-4423-BE91-9E84141A29C8}"/>
              </a:ext>
            </a:extLst>
          </p:cNvPr>
          <p:cNvSpPr>
            <a:spLocks noGrp="1"/>
          </p:cNvSpPr>
          <p:nvPr>
            <p:ph type="pic" sz="quarter" idx="12"/>
          </p:nvPr>
        </p:nvSpPr>
        <p:spPr>
          <a:xfrm>
            <a:off x="7772400" y="609600"/>
            <a:ext cx="6858000" cy="7010400"/>
          </a:xfrm>
        </p:spPr>
        <p:txBody>
          <a:bodyPr/>
          <a:lstStyle/>
          <a:p>
            <a:endParaRPr lang="en-US"/>
          </a:p>
        </p:txBody>
      </p:sp>
      <p:sp>
        <p:nvSpPr>
          <p:cNvPr id="2" name="Title 1"/>
          <p:cNvSpPr>
            <a:spLocks noGrp="1"/>
          </p:cNvSpPr>
          <p:nvPr>
            <p:ph type="title"/>
          </p:nvPr>
        </p:nvSpPr>
        <p:spPr>
          <a:xfrm>
            <a:off x="629264" y="542817"/>
            <a:ext cx="6858000" cy="1767417"/>
          </a:xfrm>
        </p:spPr>
        <p:txBody>
          <a:bodyPr lIns="0" anchor="t" anchorCtr="0">
            <a:normAutofit/>
          </a:bodyPr>
          <a:lstStyle>
            <a:lvl1pPr>
              <a:lnSpc>
                <a:spcPct val="100000"/>
              </a:lnSpc>
              <a:defRPr sz="425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9264" y="2384878"/>
            <a:ext cx="6838337" cy="5235121"/>
          </a:xfrm>
        </p:spPr>
        <p:txBody>
          <a:bodyPr lIns="0" anchor="b" anchorCtr="0">
            <a:normAutofit/>
          </a:bodyPr>
          <a:lstStyle>
            <a:lvl1pPr marL="0" indent="0">
              <a:lnSpc>
                <a:spcPct val="100000"/>
              </a:lnSpc>
              <a:spcBef>
                <a:spcPts val="1800"/>
              </a:spcBef>
              <a:buNone/>
              <a:defRPr sz="1800">
                <a:solidFill>
                  <a:schemeClr val="accent1"/>
                </a:solidFill>
              </a:defRPr>
            </a:lvl1pPr>
            <a:lvl2pPr marL="635000" indent="-285750">
              <a:lnSpc>
                <a:spcPct val="100000"/>
              </a:lnSpc>
              <a:spcBef>
                <a:spcPts val="1800"/>
              </a:spcBef>
              <a:buFont typeface="Symbol" panose="05050102010706020507" pitchFamily="18" charset="2"/>
              <a:buChar char="-"/>
              <a:defRPr sz="1800">
                <a:solidFill>
                  <a:schemeClr val="accent1"/>
                </a:solidFill>
              </a:defRPr>
            </a:lvl2pPr>
            <a:lvl3pPr marL="969963" indent="-285750">
              <a:lnSpc>
                <a:spcPct val="100000"/>
              </a:lnSpc>
              <a:spcBef>
                <a:spcPts val="1800"/>
              </a:spcBef>
              <a:defRPr sz="1800">
                <a:solidFill>
                  <a:schemeClr val="accent1"/>
                </a:solidFill>
              </a:defRPr>
            </a:lvl3pPr>
            <a:lvl4pPr marL="1306513" indent="-285750">
              <a:lnSpc>
                <a:spcPct val="100000"/>
              </a:lnSpc>
              <a:spcBef>
                <a:spcPts val="1800"/>
              </a:spcBef>
              <a:defRPr sz="1800">
                <a:solidFill>
                  <a:schemeClr val="accent1"/>
                </a:solidFill>
              </a:defRPr>
            </a:lvl4pPr>
            <a:lvl5pPr marL="1660525" indent="-285750">
              <a:lnSpc>
                <a:spcPct val="100000"/>
              </a:lnSpc>
              <a:spcBef>
                <a:spcPts val="1800"/>
              </a:spcBef>
              <a:defRPr sz="18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accent1"/>
                </a:solidFill>
              </a:defRPr>
            </a:lvl1pPr>
          </a:lstStyle>
          <a:p>
            <a:r>
              <a:rPr lang="en-US"/>
              <a:t>Presentation Title Subheading – Section Heading</a:t>
            </a:r>
            <a:endParaRPr lang="en-US" dirty="0"/>
          </a:p>
        </p:txBody>
      </p:sp>
    </p:spTree>
    <p:extLst>
      <p:ext uri="{BB962C8B-B14F-4D97-AF65-F5344CB8AC3E}">
        <p14:creationId xmlns:p14="http://schemas.microsoft.com/office/powerpoint/2010/main" val="336612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6AC16607-45A1-7347-A4ED-4CFF4189E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5" name="Picture Placeholder 4">
            <a:extLst>
              <a:ext uri="{FF2B5EF4-FFF2-40B4-BE49-F238E27FC236}">
                <a16:creationId xmlns:a16="http://schemas.microsoft.com/office/drawing/2014/main" id="{052ADEB6-77D1-4CBD-8705-0A31398E3265}"/>
              </a:ext>
            </a:extLst>
          </p:cNvPr>
          <p:cNvSpPr>
            <a:spLocks noGrp="1"/>
          </p:cNvSpPr>
          <p:nvPr>
            <p:ph type="pic" sz="quarter" idx="12"/>
          </p:nvPr>
        </p:nvSpPr>
        <p:spPr>
          <a:xfrm>
            <a:off x="609600" y="609600"/>
            <a:ext cx="6858000" cy="7010400"/>
          </a:xfrm>
        </p:spPr>
        <p:txBody>
          <a:bodyPr/>
          <a:lstStyle>
            <a:lvl1pPr>
              <a:defRPr>
                <a:solidFill>
                  <a:schemeClr val="bg1"/>
                </a:solidFill>
              </a:defRPr>
            </a:lvl1pPr>
          </a:lstStyle>
          <a:p>
            <a:endParaRPr lang="en-US" dirty="0"/>
          </a:p>
        </p:txBody>
      </p:sp>
      <p:sp>
        <p:nvSpPr>
          <p:cNvPr id="14" name="Picture Placeholder 13">
            <a:extLst>
              <a:ext uri="{FF2B5EF4-FFF2-40B4-BE49-F238E27FC236}">
                <a16:creationId xmlns:a16="http://schemas.microsoft.com/office/drawing/2014/main" id="{2710FD49-0200-4E45-BE45-3D9E30CA3C85}"/>
              </a:ext>
            </a:extLst>
          </p:cNvPr>
          <p:cNvSpPr>
            <a:spLocks noGrp="1"/>
          </p:cNvSpPr>
          <p:nvPr>
            <p:ph type="pic" sz="quarter" idx="13"/>
          </p:nvPr>
        </p:nvSpPr>
        <p:spPr>
          <a:xfrm>
            <a:off x="7772400" y="609600"/>
            <a:ext cx="6858000" cy="5029200"/>
          </a:xfrm>
        </p:spPr>
        <p:txBody>
          <a:bodyPr/>
          <a:lstStyle>
            <a:lvl1pPr>
              <a:defRPr>
                <a:solidFill>
                  <a:schemeClr val="bg1"/>
                </a:solidFill>
              </a:defRPr>
            </a:lvl1pPr>
          </a:lstStyle>
          <a:p>
            <a:endParaRPr lang="en-US" dirty="0"/>
          </a:p>
        </p:txBody>
      </p:sp>
      <p:sp>
        <p:nvSpPr>
          <p:cNvPr id="3" name="Content Placeholder 2"/>
          <p:cNvSpPr>
            <a:spLocks noGrp="1"/>
          </p:cNvSpPr>
          <p:nvPr>
            <p:ph idx="1"/>
          </p:nvPr>
        </p:nvSpPr>
        <p:spPr>
          <a:xfrm>
            <a:off x="7772400" y="5915608"/>
            <a:ext cx="5197151" cy="1704391"/>
          </a:xfrm>
        </p:spPr>
        <p:txBody>
          <a:bodyPr lIns="0" anchor="t" anchorCtr="0">
            <a:normAutofit/>
          </a:bodyPr>
          <a:lstStyle>
            <a:lvl1pPr marL="0" indent="0">
              <a:lnSpc>
                <a:spcPct val="100000"/>
              </a:lnSpc>
              <a:spcBef>
                <a:spcPts val="1800"/>
              </a:spcBef>
              <a:buNone/>
              <a:defRPr sz="1800">
                <a:solidFill>
                  <a:schemeClr val="bg1"/>
                </a:solidFill>
              </a:defRPr>
            </a:lvl1pPr>
            <a:lvl2pPr marL="635000" indent="-285750">
              <a:lnSpc>
                <a:spcPct val="100000"/>
              </a:lnSpc>
              <a:spcBef>
                <a:spcPts val="1800"/>
              </a:spcBef>
              <a:buFont typeface="Symbol" panose="05050102010706020507" pitchFamily="18" charset="2"/>
              <a:buChar char="-"/>
              <a:defRPr sz="1800">
                <a:solidFill>
                  <a:schemeClr val="bg1"/>
                </a:solidFill>
              </a:defRPr>
            </a:lvl2pPr>
            <a:lvl3pPr marL="969963" indent="-285750">
              <a:lnSpc>
                <a:spcPct val="100000"/>
              </a:lnSpc>
              <a:spcBef>
                <a:spcPts val="1800"/>
              </a:spcBef>
              <a:defRPr sz="1800">
                <a:solidFill>
                  <a:schemeClr val="bg1"/>
                </a:solidFill>
              </a:defRPr>
            </a:lvl3pPr>
            <a:lvl4pPr marL="1306513" indent="-285750">
              <a:lnSpc>
                <a:spcPct val="100000"/>
              </a:lnSpc>
              <a:spcBef>
                <a:spcPts val="1800"/>
              </a:spcBef>
              <a:defRPr sz="1800">
                <a:solidFill>
                  <a:schemeClr val="bg1"/>
                </a:solidFill>
              </a:defRPr>
            </a:lvl4pPr>
            <a:lvl5pPr marL="1660525" indent="-285750">
              <a:lnSpc>
                <a:spcPct val="100000"/>
              </a:lnSpc>
              <a:spcBef>
                <a:spcPts val="1800"/>
              </a:spcBef>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bg1"/>
                </a:solidFill>
              </a:defRPr>
            </a:lvl1pPr>
          </a:lstStyle>
          <a:p>
            <a:r>
              <a:rPr lang="en-US"/>
              <a:t>Presentation Title Subheading – Section Heading</a:t>
            </a:r>
            <a:endParaRPr lang="en-US" dirty="0"/>
          </a:p>
        </p:txBody>
      </p:sp>
    </p:spTree>
    <p:extLst>
      <p:ext uri="{BB962C8B-B14F-4D97-AF65-F5344CB8AC3E}">
        <p14:creationId xmlns:p14="http://schemas.microsoft.com/office/powerpoint/2010/main" val="367335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Only - Dark">
    <p:spTree>
      <p:nvGrpSpPr>
        <p:cNvPr id="1" name=""/>
        <p:cNvGrpSpPr/>
        <p:nvPr/>
      </p:nvGrpSpPr>
      <p:grpSpPr>
        <a:xfrm>
          <a:off x="0" y="0"/>
          <a:ext cx="0" cy="0"/>
          <a:chOff x="0" y="0"/>
          <a:chExt cx="0" cy="0"/>
        </a:xfrm>
      </p:grpSpPr>
      <p:pic>
        <p:nvPicPr>
          <p:cNvPr id="10" name="Picture 9" descr="Background pattern&#10;&#10;Description automatically generated with low confidence">
            <a:extLst>
              <a:ext uri="{FF2B5EF4-FFF2-40B4-BE49-F238E27FC236}">
                <a16:creationId xmlns:a16="http://schemas.microsoft.com/office/drawing/2014/main" id="{8CE158D6-9D9C-3149-94F7-CEA5D9D0E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2" name="Title 1"/>
          <p:cNvSpPr>
            <a:spLocks noGrp="1"/>
          </p:cNvSpPr>
          <p:nvPr>
            <p:ph type="title"/>
          </p:nvPr>
        </p:nvSpPr>
        <p:spPr>
          <a:xfrm>
            <a:off x="629264" y="542817"/>
            <a:ext cx="9653072" cy="1767417"/>
          </a:xfrm>
        </p:spPr>
        <p:txBody>
          <a:bodyPr lIns="0" anchor="t" anchorCtr="0">
            <a:normAutofit/>
          </a:bodyPr>
          <a:lstStyle>
            <a:lvl1pPr>
              <a:lnSpc>
                <a:spcPct val="100000"/>
              </a:lnSpc>
              <a:defRPr sz="425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9264" y="2384878"/>
            <a:ext cx="13981472" cy="5851073"/>
          </a:xfrm>
        </p:spPr>
        <p:txBody>
          <a:bodyPr lIns="0">
            <a:normAutofit/>
          </a:bodyPr>
          <a:lstStyle>
            <a:lvl1pPr>
              <a:lnSpc>
                <a:spcPct val="100000"/>
              </a:lnSpc>
              <a:spcBef>
                <a:spcPts val="1800"/>
              </a:spcBef>
              <a:defRPr sz="2700">
                <a:solidFill>
                  <a:schemeClr val="bg1"/>
                </a:solidFill>
              </a:defRPr>
            </a:lvl1pPr>
            <a:lvl2pPr marL="635000" indent="-285750">
              <a:lnSpc>
                <a:spcPct val="100000"/>
              </a:lnSpc>
              <a:spcBef>
                <a:spcPts val="1800"/>
              </a:spcBef>
              <a:buFont typeface="Symbol" panose="05050102010706020507" pitchFamily="18" charset="2"/>
              <a:buChar char="-"/>
              <a:defRPr sz="2700">
                <a:solidFill>
                  <a:schemeClr val="bg1"/>
                </a:solidFill>
              </a:defRPr>
            </a:lvl2pPr>
            <a:lvl3pPr marL="969963" indent="-285750">
              <a:lnSpc>
                <a:spcPct val="100000"/>
              </a:lnSpc>
              <a:spcBef>
                <a:spcPts val="1800"/>
              </a:spcBef>
              <a:defRPr sz="2700">
                <a:solidFill>
                  <a:schemeClr val="bg1"/>
                </a:solidFill>
              </a:defRPr>
            </a:lvl3pPr>
            <a:lvl4pPr marL="1306513" indent="-285750">
              <a:lnSpc>
                <a:spcPct val="100000"/>
              </a:lnSpc>
              <a:spcBef>
                <a:spcPts val="1800"/>
              </a:spcBef>
              <a:defRPr sz="2700">
                <a:solidFill>
                  <a:schemeClr val="bg1"/>
                </a:solidFill>
              </a:defRPr>
            </a:lvl4pPr>
            <a:lvl5pPr marL="1660525" indent="-285750">
              <a:lnSpc>
                <a:spcPct val="100000"/>
              </a:lnSpc>
              <a:spcBef>
                <a:spcPts val="1800"/>
              </a:spcBef>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bg1"/>
                </a:solidFill>
              </a:defRPr>
            </a:lvl1pPr>
          </a:lstStyle>
          <a:p>
            <a:r>
              <a:rPr lang="en-US" dirty="0"/>
              <a:t>Presentation Title Subheading – Section Heading</a:t>
            </a:r>
          </a:p>
        </p:txBody>
      </p:sp>
    </p:spTree>
    <p:extLst>
      <p:ext uri="{BB962C8B-B14F-4D97-AF65-F5344CB8AC3E}">
        <p14:creationId xmlns:p14="http://schemas.microsoft.com/office/powerpoint/2010/main" val="41496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Only - Ligh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80F4BEC-4604-2A4C-84B1-FB23BBADF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2" name="Title 1"/>
          <p:cNvSpPr>
            <a:spLocks noGrp="1"/>
          </p:cNvSpPr>
          <p:nvPr>
            <p:ph type="title"/>
          </p:nvPr>
        </p:nvSpPr>
        <p:spPr>
          <a:xfrm>
            <a:off x="629264" y="542817"/>
            <a:ext cx="9653072" cy="1767417"/>
          </a:xfrm>
        </p:spPr>
        <p:txBody>
          <a:bodyPr lIns="0" anchor="t" anchorCtr="0">
            <a:normAutofit/>
          </a:bodyPr>
          <a:lstStyle>
            <a:lvl1pPr>
              <a:lnSpc>
                <a:spcPct val="100000"/>
              </a:lnSpc>
              <a:defRPr sz="425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9264" y="2384878"/>
            <a:ext cx="13981472" cy="5851073"/>
          </a:xfrm>
        </p:spPr>
        <p:txBody>
          <a:bodyPr lIns="0">
            <a:normAutofit/>
          </a:bodyPr>
          <a:lstStyle>
            <a:lvl1pPr>
              <a:lnSpc>
                <a:spcPct val="100000"/>
              </a:lnSpc>
              <a:spcBef>
                <a:spcPts val="1800"/>
              </a:spcBef>
              <a:defRPr sz="2700">
                <a:solidFill>
                  <a:schemeClr val="accent1"/>
                </a:solidFill>
              </a:defRPr>
            </a:lvl1pPr>
            <a:lvl2pPr marL="635000" indent="-285750">
              <a:lnSpc>
                <a:spcPct val="100000"/>
              </a:lnSpc>
              <a:spcBef>
                <a:spcPts val="1800"/>
              </a:spcBef>
              <a:buFont typeface="Symbol" panose="05050102010706020507" pitchFamily="18" charset="2"/>
              <a:buChar char="-"/>
              <a:defRPr sz="2700">
                <a:solidFill>
                  <a:schemeClr val="accent1"/>
                </a:solidFill>
              </a:defRPr>
            </a:lvl2pPr>
            <a:lvl3pPr marL="969963" indent="-285750">
              <a:lnSpc>
                <a:spcPct val="100000"/>
              </a:lnSpc>
              <a:spcBef>
                <a:spcPts val="1800"/>
              </a:spcBef>
              <a:defRPr sz="2700">
                <a:solidFill>
                  <a:schemeClr val="accent1"/>
                </a:solidFill>
              </a:defRPr>
            </a:lvl3pPr>
            <a:lvl4pPr marL="1306513" indent="-285750">
              <a:lnSpc>
                <a:spcPct val="100000"/>
              </a:lnSpc>
              <a:spcBef>
                <a:spcPts val="1800"/>
              </a:spcBef>
              <a:defRPr sz="2700">
                <a:solidFill>
                  <a:schemeClr val="accent1"/>
                </a:solidFill>
              </a:defRPr>
            </a:lvl4pPr>
            <a:lvl5pPr marL="1660525" indent="-285750">
              <a:lnSpc>
                <a:spcPct val="100000"/>
              </a:lnSpc>
              <a:spcBef>
                <a:spcPts val="1800"/>
              </a:spcBef>
              <a:defRPr sz="27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accent1"/>
                </a:solidFill>
              </a:defRPr>
            </a:lvl1pPr>
          </a:lstStyle>
          <a:p>
            <a:r>
              <a:rPr lang="en-US"/>
              <a:t>Presentation Title Subheading – Section Heading</a:t>
            </a:r>
            <a:endParaRPr lang="en-US" dirty="0"/>
          </a:p>
        </p:txBody>
      </p:sp>
    </p:spTree>
    <p:extLst>
      <p:ext uri="{BB962C8B-B14F-4D97-AF65-F5344CB8AC3E}">
        <p14:creationId xmlns:p14="http://schemas.microsoft.com/office/powerpoint/2010/main" val="307691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pic>
        <p:nvPicPr>
          <p:cNvPr id="6" name="Picture 5" descr="Graphical user interface&#10;&#10;Description automatically generated with low confidence">
            <a:extLst>
              <a:ext uri="{FF2B5EF4-FFF2-40B4-BE49-F238E27FC236}">
                <a16:creationId xmlns:a16="http://schemas.microsoft.com/office/drawing/2014/main" id="{F9AD1DB9-1E3F-FA44-A63F-D5EE0F200B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13" name="Picture Placeholder 12">
            <a:extLst>
              <a:ext uri="{FF2B5EF4-FFF2-40B4-BE49-F238E27FC236}">
                <a16:creationId xmlns:a16="http://schemas.microsoft.com/office/drawing/2014/main" id="{AE8ACE29-4759-47CC-82FD-C370F7280ADD}"/>
              </a:ext>
            </a:extLst>
          </p:cNvPr>
          <p:cNvSpPr>
            <a:spLocks noGrp="1"/>
          </p:cNvSpPr>
          <p:nvPr>
            <p:ph type="pic" sz="quarter" idx="12"/>
          </p:nvPr>
        </p:nvSpPr>
        <p:spPr>
          <a:xfrm>
            <a:off x="5954713" y="608013"/>
            <a:ext cx="8656637" cy="7011987"/>
          </a:xfrm>
        </p:spPr>
        <p:txBody>
          <a:bodyPr/>
          <a:lstStyle/>
          <a:p>
            <a:endParaRPr lang="en-US"/>
          </a:p>
        </p:txBody>
      </p:sp>
      <p:sp>
        <p:nvSpPr>
          <p:cNvPr id="2" name="Title 1"/>
          <p:cNvSpPr>
            <a:spLocks noGrp="1"/>
          </p:cNvSpPr>
          <p:nvPr>
            <p:ph type="title"/>
          </p:nvPr>
        </p:nvSpPr>
        <p:spPr>
          <a:xfrm>
            <a:off x="629264" y="542817"/>
            <a:ext cx="5062408" cy="1767417"/>
          </a:xfrm>
        </p:spPr>
        <p:txBody>
          <a:bodyPr lIns="0" anchor="t" anchorCtr="0">
            <a:normAutofit/>
          </a:bodyPr>
          <a:lstStyle>
            <a:lvl1pPr>
              <a:lnSpc>
                <a:spcPct val="100000"/>
              </a:lnSpc>
              <a:defRPr sz="425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9265" y="2384878"/>
            <a:ext cx="5062408" cy="5235121"/>
          </a:xfrm>
        </p:spPr>
        <p:txBody>
          <a:bodyPr lIns="0" anchor="b" anchorCtr="0">
            <a:normAutofit/>
          </a:bodyPr>
          <a:lstStyle>
            <a:lvl1pPr marL="0" indent="0">
              <a:lnSpc>
                <a:spcPct val="100000"/>
              </a:lnSpc>
              <a:spcBef>
                <a:spcPts val="1800"/>
              </a:spcBef>
              <a:buNone/>
              <a:defRPr sz="1800">
                <a:solidFill>
                  <a:schemeClr val="accent1"/>
                </a:solidFill>
              </a:defRPr>
            </a:lvl1pPr>
            <a:lvl2pPr marL="635000" indent="-285750">
              <a:lnSpc>
                <a:spcPct val="100000"/>
              </a:lnSpc>
              <a:spcBef>
                <a:spcPts val="1800"/>
              </a:spcBef>
              <a:buFont typeface="Symbol" panose="05050102010706020507" pitchFamily="18" charset="2"/>
              <a:buChar char="-"/>
              <a:defRPr sz="1800">
                <a:solidFill>
                  <a:schemeClr val="accent1"/>
                </a:solidFill>
              </a:defRPr>
            </a:lvl2pPr>
            <a:lvl3pPr marL="969963" indent="-285750">
              <a:lnSpc>
                <a:spcPct val="100000"/>
              </a:lnSpc>
              <a:spcBef>
                <a:spcPts val="1800"/>
              </a:spcBef>
              <a:defRPr sz="1800">
                <a:solidFill>
                  <a:schemeClr val="accent1"/>
                </a:solidFill>
              </a:defRPr>
            </a:lvl3pPr>
            <a:lvl4pPr marL="1306513" indent="-285750">
              <a:lnSpc>
                <a:spcPct val="100000"/>
              </a:lnSpc>
              <a:spcBef>
                <a:spcPts val="1800"/>
              </a:spcBef>
              <a:defRPr sz="1800">
                <a:solidFill>
                  <a:schemeClr val="accent1"/>
                </a:solidFill>
              </a:defRPr>
            </a:lvl4pPr>
            <a:lvl5pPr marL="1660525" indent="-285750">
              <a:lnSpc>
                <a:spcPct val="100000"/>
              </a:lnSpc>
              <a:spcBef>
                <a:spcPts val="1800"/>
              </a:spcBef>
              <a:defRPr sz="18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accent1"/>
                </a:solidFill>
              </a:defRPr>
            </a:lvl1pPr>
          </a:lstStyle>
          <a:p>
            <a:r>
              <a:rPr lang="en-US"/>
              <a:t>Presentation Title Subheading – Section Heading</a:t>
            </a:r>
            <a:endParaRPr lang="en-US" dirty="0"/>
          </a:p>
        </p:txBody>
      </p:sp>
    </p:spTree>
    <p:extLst>
      <p:ext uri="{BB962C8B-B14F-4D97-AF65-F5344CB8AC3E}">
        <p14:creationId xmlns:p14="http://schemas.microsoft.com/office/powerpoint/2010/main" val="338549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A11764F5-57FB-BB4A-8AE1-60B9241E7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2" name="Title 1"/>
          <p:cNvSpPr>
            <a:spLocks noGrp="1"/>
          </p:cNvSpPr>
          <p:nvPr>
            <p:ph type="title"/>
          </p:nvPr>
        </p:nvSpPr>
        <p:spPr>
          <a:xfrm>
            <a:off x="629263" y="542817"/>
            <a:ext cx="13981471" cy="1767417"/>
          </a:xfrm>
        </p:spPr>
        <p:txBody>
          <a:bodyPr lIns="0" anchor="t" anchorCtr="0">
            <a:normAutofit/>
          </a:bodyPr>
          <a:lstStyle>
            <a:lvl1pPr>
              <a:lnSpc>
                <a:spcPct val="100000"/>
              </a:lnSpc>
              <a:defRPr sz="4250" b="1">
                <a:solidFill>
                  <a:schemeClr val="accent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477E4D07-F1DD-483C-B9BC-90150BD298B6}"/>
              </a:ext>
            </a:extLst>
          </p:cNvPr>
          <p:cNvSpPr>
            <a:spLocks noGrp="1"/>
          </p:cNvSpPr>
          <p:nvPr>
            <p:ph type="ftr" sz="quarter" idx="11"/>
          </p:nvPr>
        </p:nvSpPr>
        <p:spPr>
          <a:xfrm>
            <a:off x="629264" y="8232539"/>
            <a:ext cx="12713511" cy="486833"/>
          </a:xfrm>
        </p:spPr>
        <p:txBody>
          <a:bodyPr lIns="0"/>
          <a:lstStyle>
            <a:lvl1pPr algn="l">
              <a:defRPr>
                <a:solidFill>
                  <a:schemeClr val="accent1"/>
                </a:solidFill>
              </a:defRPr>
            </a:lvl1pPr>
          </a:lstStyle>
          <a:p>
            <a:r>
              <a:rPr lang="en-US"/>
              <a:t>Presentation Title Subheading – Section Heading</a:t>
            </a:r>
            <a:endParaRPr lang="en-US" dirty="0"/>
          </a:p>
        </p:txBody>
      </p:sp>
    </p:spTree>
    <p:extLst>
      <p:ext uri="{BB962C8B-B14F-4D97-AF65-F5344CB8AC3E}">
        <p14:creationId xmlns:p14="http://schemas.microsoft.com/office/powerpoint/2010/main" val="10265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D3E515F-7669-4240-8047-4230BEF20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240000" cy="9144000"/>
          </a:xfrm>
          <a:prstGeom prst="rect">
            <a:avLst/>
          </a:prstGeom>
        </p:spPr>
      </p:pic>
      <p:sp>
        <p:nvSpPr>
          <p:cNvPr id="2" name="Title 1"/>
          <p:cNvSpPr>
            <a:spLocks noGrp="1"/>
          </p:cNvSpPr>
          <p:nvPr>
            <p:ph type="ctrTitle"/>
          </p:nvPr>
        </p:nvSpPr>
        <p:spPr>
          <a:xfrm>
            <a:off x="617377" y="3771765"/>
            <a:ext cx="9664958" cy="3468790"/>
          </a:xfrm>
        </p:spPr>
        <p:txBody>
          <a:bodyPr lIns="0" bIns="0" anchor="t" anchorCtr="0">
            <a:normAutofit/>
          </a:bodyPr>
          <a:lstStyle>
            <a:lvl1pPr algn="l">
              <a:lnSpc>
                <a:spcPct val="100000"/>
              </a:lnSpc>
              <a:spcBef>
                <a:spcPts val="0"/>
              </a:spcBef>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3133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750" y="486834"/>
            <a:ext cx="13144500"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7750" y="2434167"/>
            <a:ext cx="131445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750" y="8475134"/>
            <a:ext cx="3429000" cy="486833"/>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048250" y="8475134"/>
            <a:ext cx="5143500" cy="486833"/>
          </a:xfrm>
          <a:prstGeom prst="rect">
            <a:avLst/>
          </a:prstGeom>
        </p:spPr>
        <p:txBody>
          <a:bodyPr vert="horz" lIns="91440" tIns="45720" rIns="91440" bIns="45720" rtlCol="0" anchor="ctr"/>
          <a:lstStyle>
            <a:lvl1pPr algn="ctr">
              <a:defRPr sz="1500">
                <a:solidFill>
                  <a:schemeClr val="tx1">
                    <a:tint val="75000"/>
                  </a:schemeClr>
                </a:solidFill>
              </a:defRPr>
            </a:lvl1pPr>
          </a:lstStyle>
          <a:p>
            <a:r>
              <a:rPr lang="en-US"/>
              <a:t>Presentation Title Subheading – Section Heading</a:t>
            </a:r>
          </a:p>
        </p:txBody>
      </p:sp>
      <p:sp>
        <p:nvSpPr>
          <p:cNvPr id="6" name="Slide Number Placeholder 5"/>
          <p:cNvSpPr>
            <a:spLocks noGrp="1"/>
          </p:cNvSpPr>
          <p:nvPr>
            <p:ph type="sldNum" sz="quarter" idx="4"/>
          </p:nvPr>
        </p:nvSpPr>
        <p:spPr>
          <a:xfrm>
            <a:off x="10763250" y="8475134"/>
            <a:ext cx="3429000" cy="486833"/>
          </a:xfrm>
          <a:prstGeom prst="rect">
            <a:avLst/>
          </a:prstGeom>
        </p:spPr>
        <p:txBody>
          <a:bodyPr vert="horz" lIns="91440" tIns="45720" rIns="91440" bIns="45720" rtlCol="0" anchor="ctr"/>
          <a:lstStyle>
            <a:lvl1pPr algn="r">
              <a:defRPr sz="1500">
                <a:solidFill>
                  <a:schemeClr val="tx1">
                    <a:tint val="75000"/>
                  </a:schemeClr>
                </a:solidFill>
              </a:defRPr>
            </a:lvl1pPr>
          </a:lstStyle>
          <a:p>
            <a:fld id="{6114C21D-BA9D-4F78-950C-E332C8107BB7}" type="slidenum">
              <a:rPr lang="en-US" smtClean="0"/>
              <a:t>‹#›</a:t>
            </a:fld>
            <a:endParaRPr lang="en-US"/>
          </a:p>
        </p:txBody>
      </p:sp>
    </p:spTree>
    <p:extLst>
      <p:ext uri="{BB962C8B-B14F-4D97-AF65-F5344CB8AC3E}">
        <p14:creationId xmlns:p14="http://schemas.microsoft.com/office/powerpoint/2010/main" val="1905728152"/>
      </p:ext>
    </p:extLst>
  </p:cSld>
  <p:clrMap bg1="lt1" tx1="dk1" bg2="lt2" tx2="dk2" accent1="accent1" accent2="accent2" accent3="accent3" accent4="accent4" accent5="accent5" accent6="accent6" hlink="hlink" folHlink="folHlink"/>
  <p:sldLayoutIdLst>
    <p:sldLayoutId id="2147483674" r:id="rId1"/>
    <p:sldLayoutId id="2147483663" r:id="rId2"/>
    <p:sldLayoutId id="2147483672" r:id="rId3"/>
    <p:sldLayoutId id="2147483673" r:id="rId4"/>
    <p:sldLayoutId id="2147483671" r:id="rId5"/>
    <p:sldLayoutId id="2147483662" r:id="rId6"/>
    <p:sldLayoutId id="2147483676" r:id="rId7"/>
    <p:sldLayoutId id="2147483675" r:id="rId8"/>
    <p:sldLayoutId id="2147483670" r:id="rId9"/>
  </p:sldLayoutIdLst>
  <p:hf sldNum="0" hdr="0" dt="0"/>
  <p:txStyles>
    <p:titleStyle>
      <a:lvl1pPr algn="l" defTabSz="1143000"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5750" indent="-285750" algn="l" defTabSz="1143000" rtl="0" eaLnBrk="1" latinLnBrk="0" hangingPunct="1">
        <a:lnSpc>
          <a:spcPct val="90000"/>
        </a:lnSpc>
        <a:spcBef>
          <a:spcPts val="1250"/>
        </a:spcBef>
        <a:buFont typeface="Arial" panose="020B0604020202020204" pitchFamily="34" charset="0"/>
        <a:buChar char="•"/>
        <a:defRPr sz="3500" kern="1200">
          <a:solidFill>
            <a:schemeClr val="tx1"/>
          </a:solidFill>
          <a:latin typeface="+mn-lt"/>
          <a:ea typeface="+mn-ea"/>
          <a:cs typeface="+mn-cs"/>
        </a:defRPr>
      </a:lvl1pPr>
      <a:lvl2pPr marL="857250" indent="-285750" algn="l" defTabSz="1143000" rtl="0" eaLnBrk="1" latinLnBrk="0" hangingPunct="1">
        <a:lnSpc>
          <a:spcPct val="90000"/>
        </a:lnSpc>
        <a:spcBef>
          <a:spcPts val="625"/>
        </a:spcBef>
        <a:buFont typeface="Arial" panose="020B0604020202020204" pitchFamily="34" charset="0"/>
        <a:buChar char="•"/>
        <a:defRPr sz="3000" kern="1200">
          <a:solidFill>
            <a:schemeClr val="tx1"/>
          </a:solidFill>
          <a:latin typeface="+mn-lt"/>
          <a:ea typeface="+mn-ea"/>
          <a:cs typeface="+mn-cs"/>
        </a:defRPr>
      </a:lvl2pPr>
      <a:lvl3pPr marL="1428750" indent="-285750" algn="l" defTabSz="1143000" rtl="0" eaLnBrk="1" latinLnBrk="0" hangingPunct="1">
        <a:lnSpc>
          <a:spcPct val="90000"/>
        </a:lnSpc>
        <a:spcBef>
          <a:spcPts val="625"/>
        </a:spcBef>
        <a:buFont typeface="Arial" panose="020B0604020202020204" pitchFamily="34" charset="0"/>
        <a:buChar char="•"/>
        <a:defRPr sz="2500" kern="1200">
          <a:solidFill>
            <a:schemeClr val="tx1"/>
          </a:solidFill>
          <a:latin typeface="+mn-lt"/>
          <a:ea typeface="+mn-ea"/>
          <a:cs typeface="+mn-cs"/>
        </a:defRPr>
      </a:lvl3pPr>
      <a:lvl4pPr marL="20002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4pPr>
      <a:lvl5pPr marL="25717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5pPr>
      <a:lvl6pPr marL="31432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6pPr>
      <a:lvl7pPr marL="37147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7pPr>
      <a:lvl8pPr marL="42862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8pPr>
      <a:lvl9pPr marL="4857750" indent="-285750" algn="l" defTabSz="1143000"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D884C-DDCE-49D5-873B-D12528E0726E}"/>
              </a:ext>
            </a:extLst>
          </p:cNvPr>
          <p:cNvSpPr>
            <a:spLocks noGrp="1"/>
          </p:cNvSpPr>
          <p:nvPr>
            <p:ph type="ctrTitle"/>
          </p:nvPr>
        </p:nvSpPr>
        <p:spPr/>
        <p:txBody>
          <a:bodyPr>
            <a:normAutofit/>
          </a:bodyPr>
          <a:lstStyle/>
          <a:p>
            <a:r>
              <a:rPr lang="en-US" sz="4800" dirty="0"/>
              <a:t>NCC 101 Training</a:t>
            </a:r>
          </a:p>
        </p:txBody>
      </p:sp>
      <p:sp>
        <p:nvSpPr>
          <p:cNvPr id="5" name="Text Placeholder 4">
            <a:extLst>
              <a:ext uri="{FF2B5EF4-FFF2-40B4-BE49-F238E27FC236}">
                <a16:creationId xmlns:a16="http://schemas.microsoft.com/office/drawing/2014/main" id="{7F737EC8-0617-4205-A1C6-D4689D84CA0D}"/>
              </a:ext>
            </a:extLst>
          </p:cNvPr>
          <p:cNvSpPr>
            <a:spLocks noGrp="1"/>
          </p:cNvSpPr>
          <p:nvPr>
            <p:ph type="body" sz="quarter" idx="10"/>
          </p:nvPr>
        </p:nvSpPr>
        <p:spPr>
          <a:xfrm>
            <a:off x="589219" y="7180007"/>
            <a:ext cx="7002624" cy="1074117"/>
          </a:xfrm>
        </p:spPr>
        <p:txBody>
          <a:bodyPr/>
          <a:lstStyle/>
          <a:p>
            <a:r>
              <a:rPr lang="en-US" dirty="0"/>
              <a:t>Mark Davis</a:t>
            </a:r>
          </a:p>
        </p:txBody>
      </p:sp>
      <p:sp>
        <p:nvSpPr>
          <p:cNvPr id="6" name="Text Placeholder 5">
            <a:extLst>
              <a:ext uri="{FF2B5EF4-FFF2-40B4-BE49-F238E27FC236}">
                <a16:creationId xmlns:a16="http://schemas.microsoft.com/office/drawing/2014/main" id="{1C72469E-E908-48D3-8670-E553A67BB59F}"/>
              </a:ext>
            </a:extLst>
          </p:cNvPr>
          <p:cNvSpPr>
            <a:spLocks noGrp="1"/>
          </p:cNvSpPr>
          <p:nvPr>
            <p:ph type="body" sz="quarter" idx="11"/>
          </p:nvPr>
        </p:nvSpPr>
        <p:spPr/>
        <p:txBody>
          <a:bodyPr/>
          <a:lstStyle/>
          <a:p>
            <a:r>
              <a:rPr lang="en-US" dirty="0"/>
              <a:t>September 2023</a:t>
            </a:r>
          </a:p>
        </p:txBody>
      </p:sp>
      <p:pic>
        <p:nvPicPr>
          <p:cNvPr id="7" name="object 13">
            <a:extLst>
              <a:ext uri="{FF2B5EF4-FFF2-40B4-BE49-F238E27FC236}">
                <a16:creationId xmlns:a16="http://schemas.microsoft.com/office/drawing/2014/main" id="{3F3AC0AF-4B7A-4406-B6DD-6AC9D905F87C}"/>
              </a:ext>
            </a:extLst>
          </p:cNvPr>
          <p:cNvPicPr>
            <a:picLocks noGrp="1"/>
          </p:cNvPicPr>
          <p:nvPr>
            <p:ph type="pic" sz="quarter" idx="12"/>
          </p:nvPr>
        </p:nvPicPr>
        <p:blipFill>
          <a:blip r:embed="rId2" cstate="print"/>
          <a:srcRect l="60" r="60"/>
          <a:stretch>
            <a:fillRect/>
          </a:stretch>
        </p:blipFill>
        <p:spPr>
          <a:xfrm>
            <a:off x="7772400" y="1460012"/>
            <a:ext cx="5802086" cy="5645638"/>
          </a:xfrm>
          <a:prstGeom prst="rect">
            <a:avLst/>
          </a:prstGeom>
        </p:spPr>
      </p:pic>
      <p:pic>
        <p:nvPicPr>
          <p:cNvPr id="8" name="Picture 7" descr="Icon&#10;&#10;Description automatically generated">
            <a:extLst>
              <a:ext uri="{FF2B5EF4-FFF2-40B4-BE49-F238E27FC236}">
                <a16:creationId xmlns:a16="http://schemas.microsoft.com/office/drawing/2014/main" id="{196DF287-D20E-144E-B220-F11F1B55A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6956" y="8192727"/>
            <a:ext cx="481359" cy="481359"/>
          </a:xfrm>
          <a:prstGeom prst="rect">
            <a:avLst/>
          </a:prstGeom>
        </p:spPr>
      </p:pic>
      <p:pic>
        <p:nvPicPr>
          <p:cNvPr id="9" name="Picture 8" descr="Icon&#10;&#10;Description automatically generated">
            <a:extLst>
              <a:ext uri="{FF2B5EF4-FFF2-40B4-BE49-F238E27FC236}">
                <a16:creationId xmlns:a16="http://schemas.microsoft.com/office/drawing/2014/main" id="{26032DEE-46A2-944B-BC1B-DF334F7C9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2402" y="8192727"/>
            <a:ext cx="481359" cy="481359"/>
          </a:xfrm>
          <a:prstGeom prst="rect">
            <a:avLst/>
          </a:prstGeom>
        </p:spPr>
      </p:pic>
      <p:pic>
        <p:nvPicPr>
          <p:cNvPr id="10" name="Picture 9" descr="A red and white logo&#10;&#10;Description automatically generated with low confidence">
            <a:extLst>
              <a:ext uri="{FF2B5EF4-FFF2-40B4-BE49-F238E27FC236}">
                <a16:creationId xmlns:a16="http://schemas.microsoft.com/office/drawing/2014/main" id="{F44BE6E9-FF93-1940-8F07-40A50CEAD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79" y="8192727"/>
            <a:ext cx="481359" cy="481359"/>
          </a:xfrm>
          <a:prstGeom prst="rect">
            <a:avLst/>
          </a:prstGeom>
        </p:spPr>
      </p:pic>
      <p:pic>
        <p:nvPicPr>
          <p:cNvPr id="11" name="Picture 10" descr="Graphical user interface, text&#10;&#10;Description automatically generated with medium confidence">
            <a:extLst>
              <a:ext uri="{FF2B5EF4-FFF2-40B4-BE49-F238E27FC236}">
                <a16:creationId xmlns:a16="http://schemas.microsoft.com/office/drawing/2014/main" id="{1EA57ECB-AAF3-0A45-8AFE-CFCE491B80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2573" y="335902"/>
            <a:ext cx="2821648" cy="1323177"/>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B04974E5-2C8C-6D41-95CD-8343ED3E6B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219" y="544680"/>
            <a:ext cx="2615235" cy="915332"/>
          </a:xfrm>
          <a:prstGeom prst="rect">
            <a:avLst/>
          </a:prstGeom>
        </p:spPr>
      </p:pic>
    </p:spTree>
    <p:extLst>
      <p:ext uri="{BB962C8B-B14F-4D97-AF65-F5344CB8AC3E}">
        <p14:creationId xmlns:p14="http://schemas.microsoft.com/office/powerpoint/2010/main" val="313664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CF5F240-617E-2FA2-150B-70FD7BED0F6D}"/>
              </a:ext>
            </a:extLst>
          </p:cNvPr>
          <p:cNvCxnSpPr>
            <a:cxnSpLocks/>
          </p:cNvCxnSpPr>
          <p:nvPr/>
        </p:nvCxnSpPr>
        <p:spPr>
          <a:xfrm>
            <a:off x="2568553" y="4885191"/>
            <a:ext cx="0" cy="1773167"/>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Assessment methods">
            <a:extLst>
              <a:ext uri="{FF2B5EF4-FFF2-40B4-BE49-F238E27FC236}">
                <a16:creationId xmlns:a16="http://schemas.microsoft.com/office/drawing/2014/main" id="{A0E78B04-71F2-7B8C-39B9-047A30A7CD46}"/>
              </a:ext>
            </a:extLst>
          </p:cNvPr>
          <p:cNvSpPr/>
          <p:nvPr/>
        </p:nvSpPr>
        <p:spPr>
          <a:xfrm>
            <a:off x="1058246" y="5626400"/>
            <a:ext cx="3051207" cy="408623"/>
          </a:xfrm>
          <a:prstGeom prst="roundRect">
            <a:avLst/>
          </a:prstGeom>
          <a:solidFill>
            <a:schemeClr val="accent6"/>
          </a:solidFill>
          <a:ln>
            <a:solidFill>
              <a:schemeClr val="bg1"/>
            </a:solidFill>
          </a:ln>
        </p:spPr>
        <p:txBody>
          <a:bodyPr wrap="none">
            <a:spAutoFit/>
          </a:bodyPr>
          <a:lstStyle/>
          <a:p>
            <a:r>
              <a:rPr lang="en-US" b="1" dirty="0">
                <a:solidFill>
                  <a:schemeClr val="bg1"/>
                </a:solidFill>
              </a:rPr>
              <a:t>ASSESSMENT</a:t>
            </a:r>
            <a:r>
              <a:rPr lang="en-US" dirty="0">
                <a:solidFill>
                  <a:schemeClr val="bg1"/>
                </a:solidFill>
              </a:rPr>
              <a:t> </a:t>
            </a:r>
            <a:r>
              <a:rPr lang="en-US" b="1" dirty="0">
                <a:solidFill>
                  <a:schemeClr val="bg1"/>
                </a:solidFill>
              </a:rPr>
              <a:t>METHODS</a:t>
            </a:r>
            <a:endParaRPr lang="en-AU" b="1" dirty="0">
              <a:solidFill>
                <a:schemeClr val="bg1"/>
              </a:solidFill>
            </a:endParaRPr>
          </a:p>
        </p:txBody>
      </p:sp>
      <p:sp>
        <p:nvSpPr>
          <p:cNvPr id="2" name="Title 1">
            <a:extLst>
              <a:ext uri="{FF2B5EF4-FFF2-40B4-BE49-F238E27FC236}">
                <a16:creationId xmlns:a16="http://schemas.microsoft.com/office/drawing/2014/main" id="{86EC0D86-D8D0-5EE6-098B-C2E50AF58F54}"/>
              </a:ext>
            </a:extLst>
          </p:cNvPr>
          <p:cNvSpPr>
            <a:spLocks noGrp="1"/>
          </p:cNvSpPr>
          <p:nvPr>
            <p:ph type="title"/>
          </p:nvPr>
        </p:nvSpPr>
        <p:spPr/>
        <p:txBody>
          <a:bodyPr>
            <a:normAutofit/>
          </a:bodyPr>
          <a:lstStyle/>
          <a:p>
            <a:r>
              <a:rPr lang="en-AU" sz="4400" dirty="0"/>
              <a:t>Compliance Pathways</a:t>
            </a:r>
          </a:p>
        </p:txBody>
      </p:sp>
      <p:sp>
        <p:nvSpPr>
          <p:cNvPr id="4" name="Footer Placeholder 3">
            <a:extLst>
              <a:ext uri="{FF2B5EF4-FFF2-40B4-BE49-F238E27FC236}">
                <a16:creationId xmlns:a16="http://schemas.microsoft.com/office/drawing/2014/main" id="{94DCCFE6-BB64-9D11-7A20-97274D717B4D}"/>
              </a:ext>
            </a:extLst>
          </p:cNvPr>
          <p:cNvSpPr>
            <a:spLocks noGrp="1"/>
          </p:cNvSpPr>
          <p:nvPr>
            <p:ph type="ftr" sz="quarter" idx="11"/>
          </p:nvPr>
        </p:nvSpPr>
        <p:spPr/>
        <p:txBody>
          <a:bodyPr/>
          <a:lstStyle/>
          <a:p>
            <a:r>
              <a:rPr lang="en-US" b="1" dirty="0"/>
              <a:t>NCC 101 Training </a:t>
            </a:r>
            <a:r>
              <a:rPr lang="en-US" dirty="0"/>
              <a:t>– </a:t>
            </a:r>
            <a:r>
              <a:rPr lang="en-US" i="1" dirty="0"/>
              <a:t>Compliance Pathways</a:t>
            </a:r>
          </a:p>
        </p:txBody>
      </p:sp>
      <p:grpSp>
        <p:nvGrpSpPr>
          <p:cNvPr id="13" name="Perf Requts Arrow Group">
            <a:extLst>
              <a:ext uri="{FF2B5EF4-FFF2-40B4-BE49-F238E27FC236}">
                <a16:creationId xmlns:a16="http://schemas.microsoft.com/office/drawing/2014/main" id="{B3C1E19B-3034-F65F-E652-402543081B5A}"/>
              </a:ext>
            </a:extLst>
          </p:cNvPr>
          <p:cNvGrpSpPr/>
          <p:nvPr/>
        </p:nvGrpSpPr>
        <p:grpSpPr>
          <a:xfrm rot="10800000">
            <a:off x="6520959" y="2380050"/>
            <a:ext cx="2905200" cy="983724"/>
            <a:chOff x="3884239" y="4836122"/>
            <a:chExt cx="2905200" cy="983724"/>
          </a:xfrm>
        </p:grpSpPr>
        <p:cxnSp>
          <p:nvCxnSpPr>
            <p:cNvPr id="14" name="Straight Connector 13">
              <a:extLst>
                <a:ext uri="{FF2B5EF4-FFF2-40B4-BE49-F238E27FC236}">
                  <a16:creationId xmlns:a16="http://schemas.microsoft.com/office/drawing/2014/main" id="{74A28AC0-F273-5991-ECC5-09D3120F92A8}"/>
                </a:ext>
              </a:extLst>
            </p:cNvPr>
            <p:cNvCxnSpPr>
              <a:cxnSpLocks/>
            </p:cNvCxnSpPr>
            <p:nvPr/>
          </p:nvCxnSpPr>
          <p:spPr>
            <a:xfrm rot="5400000">
              <a:off x="5336839" y="4175522"/>
              <a:ext cx="0" cy="29052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F20D74-85D8-8E18-77EE-E6C054301830}"/>
                </a:ext>
              </a:extLst>
            </p:cNvPr>
            <p:cNvCxnSpPr>
              <a:cxnSpLocks/>
            </p:cNvCxnSpPr>
            <p:nvPr/>
          </p:nvCxnSpPr>
          <p:spPr>
            <a:xfrm rot="10800000" flipH="1">
              <a:off x="6770469" y="4839379"/>
              <a:ext cx="10503" cy="7920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C371CC-16A1-5220-5F67-B1630215A22F}"/>
                </a:ext>
              </a:extLst>
            </p:cNvPr>
            <p:cNvCxnSpPr>
              <a:cxnSpLocks/>
            </p:cNvCxnSpPr>
            <p:nvPr/>
          </p:nvCxnSpPr>
          <p:spPr>
            <a:xfrm rot="10800000">
              <a:off x="3901738" y="4836122"/>
              <a:ext cx="0" cy="7920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B14210-E3B5-5E47-55E4-A92A6A6E58C0}"/>
                </a:ext>
              </a:extLst>
            </p:cNvPr>
            <p:cNvCxnSpPr/>
            <p:nvPr/>
          </p:nvCxnSpPr>
          <p:spPr>
            <a:xfrm>
              <a:off x="5343525" y="5639846"/>
              <a:ext cx="0" cy="180000"/>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2CBCA2D3-C220-4018-1CEF-EBF39EC2D868}"/>
              </a:ext>
            </a:extLst>
          </p:cNvPr>
          <p:cNvSpPr/>
          <p:nvPr/>
        </p:nvSpPr>
        <p:spPr>
          <a:xfrm>
            <a:off x="4858720" y="1320823"/>
            <a:ext cx="6492239" cy="107229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PERFORMANCE REQUIREMENTS</a:t>
            </a:r>
          </a:p>
        </p:txBody>
      </p:sp>
      <p:sp>
        <p:nvSpPr>
          <p:cNvPr id="24" name="Rectangle: Rounded Corners 23">
            <a:extLst>
              <a:ext uri="{FF2B5EF4-FFF2-40B4-BE49-F238E27FC236}">
                <a16:creationId xmlns:a16="http://schemas.microsoft.com/office/drawing/2014/main" id="{00AF9540-17AD-36E6-B4C1-7A54811D3FF7}"/>
              </a:ext>
            </a:extLst>
          </p:cNvPr>
          <p:cNvSpPr/>
          <p:nvPr/>
        </p:nvSpPr>
        <p:spPr>
          <a:xfrm>
            <a:off x="4506021" y="3372054"/>
            <a:ext cx="3014046" cy="1117990"/>
          </a:xfrm>
          <a:prstGeom prst="roundRec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endParaRPr lang="en-AU" b="1" dirty="0"/>
          </a:p>
          <a:p>
            <a:pPr algn="ctr"/>
            <a:r>
              <a:rPr lang="en-AU" b="1" dirty="0"/>
              <a:t>PERFORMANCE SOLUTION</a:t>
            </a:r>
          </a:p>
          <a:p>
            <a:pPr algn="ctr"/>
            <a:endParaRPr lang="en-AU" b="1" dirty="0"/>
          </a:p>
        </p:txBody>
      </p:sp>
      <p:sp>
        <p:nvSpPr>
          <p:cNvPr id="25" name="Rectangle: Rounded Corners 24">
            <a:extLst>
              <a:ext uri="{FF2B5EF4-FFF2-40B4-BE49-F238E27FC236}">
                <a16:creationId xmlns:a16="http://schemas.microsoft.com/office/drawing/2014/main" id="{640FED32-387D-1F6F-E43E-056C7BF3A7D1}"/>
              </a:ext>
            </a:extLst>
          </p:cNvPr>
          <p:cNvSpPr/>
          <p:nvPr/>
        </p:nvSpPr>
        <p:spPr>
          <a:xfrm>
            <a:off x="8533518" y="3395350"/>
            <a:ext cx="3014046" cy="1055505"/>
          </a:xfrm>
          <a:prstGeom prst="roundRec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r>
              <a:rPr lang="en-AU" b="1" dirty="0"/>
              <a:t>DTS</a:t>
            </a:r>
          </a:p>
          <a:p>
            <a:pPr algn="ctr"/>
            <a:r>
              <a:rPr lang="en-AU" b="1" dirty="0"/>
              <a:t>SOLUTION</a:t>
            </a:r>
          </a:p>
        </p:txBody>
      </p:sp>
      <p:sp>
        <p:nvSpPr>
          <p:cNvPr id="27" name="Rectangle: Rounded Corners 26">
            <a:extLst>
              <a:ext uri="{FF2B5EF4-FFF2-40B4-BE49-F238E27FC236}">
                <a16:creationId xmlns:a16="http://schemas.microsoft.com/office/drawing/2014/main" id="{20082DC3-41C9-F87D-DDE7-2EAB46A82052}"/>
              </a:ext>
            </a:extLst>
          </p:cNvPr>
          <p:cNvSpPr/>
          <p:nvPr/>
        </p:nvSpPr>
        <p:spPr>
          <a:xfrm>
            <a:off x="4741817" y="4607844"/>
            <a:ext cx="2573380" cy="4868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Documentary Evidence</a:t>
            </a:r>
          </a:p>
        </p:txBody>
      </p:sp>
      <p:sp>
        <p:nvSpPr>
          <p:cNvPr id="29" name="Rectangle: Rounded Corners 28">
            <a:extLst>
              <a:ext uri="{FF2B5EF4-FFF2-40B4-BE49-F238E27FC236}">
                <a16:creationId xmlns:a16="http://schemas.microsoft.com/office/drawing/2014/main" id="{7F99EA52-B745-1ED9-EBE3-BAC677E2BE67}"/>
              </a:ext>
            </a:extLst>
          </p:cNvPr>
          <p:cNvSpPr/>
          <p:nvPr/>
        </p:nvSpPr>
        <p:spPr>
          <a:xfrm>
            <a:off x="4741817" y="5206558"/>
            <a:ext cx="2573380" cy="4868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Verification Method</a:t>
            </a:r>
          </a:p>
        </p:txBody>
      </p:sp>
      <p:sp>
        <p:nvSpPr>
          <p:cNvPr id="30" name="Rectangle: Rounded Corners 29">
            <a:extLst>
              <a:ext uri="{FF2B5EF4-FFF2-40B4-BE49-F238E27FC236}">
                <a16:creationId xmlns:a16="http://schemas.microsoft.com/office/drawing/2014/main" id="{22062B74-688E-2171-91F7-4C8580B51647}"/>
              </a:ext>
            </a:extLst>
          </p:cNvPr>
          <p:cNvSpPr/>
          <p:nvPr/>
        </p:nvSpPr>
        <p:spPr>
          <a:xfrm>
            <a:off x="4741817" y="5819423"/>
            <a:ext cx="2573380" cy="4868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Expert Judgement</a:t>
            </a:r>
          </a:p>
        </p:txBody>
      </p:sp>
      <p:sp>
        <p:nvSpPr>
          <p:cNvPr id="31" name="Rectangle: Rounded Corners 30">
            <a:extLst>
              <a:ext uri="{FF2B5EF4-FFF2-40B4-BE49-F238E27FC236}">
                <a16:creationId xmlns:a16="http://schemas.microsoft.com/office/drawing/2014/main" id="{31396330-4DDD-0B9F-2F31-9415FA6C8DFA}"/>
              </a:ext>
            </a:extLst>
          </p:cNvPr>
          <p:cNvSpPr/>
          <p:nvPr/>
        </p:nvSpPr>
        <p:spPr>
          <a:xfrm>
            <a:off x="4739417" y="6395985"/>
            <a:ext cx="2573380" cy="4868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Comparison to DTS</a:t>
            </a:r>
          </a:p>
        </p:txBody>
      </p:sp>
      <p:sp>
        <p:nvSpPr>
          <p:cNvPr id="34" name="TextBox 33">
            <a:extLst>
              <a:ext uri="{FF2B5EF4-FFF2-40B4-BE49-F238E27FC236}">
                <a16:creationId xmlns:a16="http://schemas.microsoft.com/office/drawing/2014/main" id="{E769E80B-475F-AC8D-E30D-A38876FB68E6}"/>
              </a:ext>
            </a:extLst>
          </p:cNvPr>
          <p:cNvSpPr txBox="1"/>
          <p:nvPr/>
        </p:nvSpPr>
        <p:spPr>
          <a:xfrm>
            <a:off x="7520067" y="3579223"/>
            <a:ext cx="1013451" cy="707886"/>
          </a:xfrm>
          <a:prstGeom prst="rect">
            <a:avLst/>
          </a:prstGeom>
          <a:noFill/>
        </p:spPr>
        <p:txBody>
          <a:bodyPr wrap="square" rtlCol="0">
            <a:spAutoFit/>
          </a:bodyPr>
          <a:lstStyle/>
          <a:p>
            <a:pPr algn="ctr"/>
            <a:r>
              <a:rPr lang="en-AU" dirty="0"/>
              <a:t> </a:t>
            </a:r>
            <a:r>
              <a:rPr lang="en-AU" sz="2000" b="1" dirty="0"/>
              <a:t>AND/ OR</a:t>
            </a:r>
            <a:endParaRPr lang="en-AU" b="1" dirty="0"/>
          </a:p>
        </p:txBody>
      </p:sp>
      <p:cxnSp>
        <p:nvCxnSpPr>
          <p:cNvPr id="3" name="Arrow">
            <a:extLst>
              <a:ext uri="{FF2B5EF4-FFF2-40B4-BE49-F238E27FC236}">
                <a16:creationId xmlns:a16="http://schemas.microsoft.com/office/drawing/2014/main" id="{3C1B8747-157A-4EA5-BE25-86614131EAB2}"/>
              </a:ext>
            </a:extLst>
          </p:cNvPr>
          <p:cNvCxnSpPr>
            <a:cxnSpLocks/>
          </p:cNvCxnSpPr>
          <p:nvPr/>
        </p:nvCxnSpPr>
        <p:spPr>
          <a:xfrm>
            <a:off x="2546783" y="4885191"/>
            <a:ext cx="2196330" cy="0"/>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 name="Arrow">
            <a:extLst>
              <a:ext uri="{FF2B5EF4-FFF2-40B4-BE49-F238E27FC236}">
                <a16:creationId xmlns:a16="http://schemas.microsoft.com/office/drawing/2014/main" id="{C420EAB0-1462-E1B2-AD72-0086D7014BFC}"/>
              </a:ext>
            </a:extLst>
          </p:cNvPr>
          <p:cNvCxnSpPr>
            <a:cxnSpLocks/>
          </p:cNvCxnSpPr>
          <p:nvPr/>
        </p:nvCxnSpPr>
        <p:spPr>
          <a:xfrm>
            <a:off x="2542427" y="5503191"/>
            <a:ext cx="2196330" cy="0"/>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Arrow">
            <a:extLst>
              <a:ext uri="{FF2B5EF4-FFF2-40B4-BE49-F238E27FC236}">
                <a16:creationId xmlns:a16="http://schemas.microsoft.com/office/drawing/2014/main" id="{AA411B86-6DFD-7131-F660-995C962360DB}"/>
              </a:ext>
            </a:extLst>
          </p:cNvPr>
          <p:cNvCxnSpPr>
            <a:cxnSpLocks/>
          </p:cNvCxnSpPr>
          <p:nvPr/>
        </p:nvCxnSpPr>
        <p:spPr>
          <a:xfrm>
            <a:off x="2568553" y="6148907"/>
            <a:ext cx="2196330" cy="0"/>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Arrow">
            <a:extLst>
              <a:ext uri="{FF2B5EF4-FFF2-40B4-BE49-F238E27FC236}">
                <a16:creationId xmlns:a16="http://schemas.microsoft.com/office/drawing/2014/main" id="{B873FAAE-2F75-BED4-4033-2ABC5B7995A6}"/>
              </a:ext>
            </a:extLst>
          </p:cNvPr>
          <p:cNvCxnSpPr>
            <a:cxnSpLocks/>
          </p:cNvCxnSpPr>
          <p:nvPr/>
        </p:nvCxnSpPr>
        <p:spPr>
          <a:xfrm>
            <a:off x="2542427" y="6658358"/>
            <a:ext cx="2196330" cy="0"/>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animBg="1"/>
      <p:bldP spid="25" grpId="0" animBg="1"/>
      <p:bldP spid="27" grpId="0" animBg="1"/>
      <p:bldP spid="29" grpId="0" animBg="1"/>
      <p:bldP spid="30" grpId="0" animBg="1"/>
      <p:bldP spid="31"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E924-12A3-3E0F-02BB-8A441823AF0B}"/>
              </a:ext>
            </a:extLst>
          </p:cNvPr>
          <p:cNvSpPr>
            <a:spLocks noGrp="1"/>
          </p:cNvSpPr>
          <p:nvPr>
            <p:ph type="title"/>
          </p:nvPr>
        </p:nvSpPr>
        <p:spPr/>
        <p:txBody>
          <a:bodyPr/>
          <a:lstStyle/>
          <a:p>
            <a:r>
              <a:rPr lang="en-AU" dirty="0"/>
              <a:t>Building classifications</a:t>
            </a:r>
          </a:p>
        </p:txBody>
      </p:sp>
      <p:sp>
        <p:nvSpPr>
          <p:cNvPr id="3" name="Content Placeholder 2">
            <a:extLst>
              <a:ext uri="{FF2B5EF4-FFF2-40B4-BE49-F238E27FC236}">
                <a16:creationId xmlns:a16="http://schemas.microsoft.com/office/drawing/2014/main" id="{CD03D95A-3D59-8506-0714-92FBB902BE95}"/>
              </a:ext>
            </a:extLst>
          </p:cNvPr>
          <p:cNvSpPr>
            <a:spLocks noGrp="1"/>
          </p:cNvSpPr>
          <p:nvPr>
            <p:ph idx="1"/>
          </p:nvPr>
        </p:nvSpPr>
        <p:spPr>
          <a:xfrm>
            <a:off x="476864" y="1426525"/>
            <a:ext cx="13981472" cy="6596246"/>
          </a:xfrm>
        </p:spPr>
        <p:txBody>
          <a:bodyPr numCol="2" spcCol="360000">
            <a:normAutofit fontScale="32500" lnSpcReduction="20000"/>
          </a:bodyPr>
          <a:lstStyle/>
          <a:p>
            <a:pPr>
              <a:lnSpc>
                <a:spcPct val="120000"/>
              </a:lnSpc>
            </a:pPr>
            <a:r>
              <a:rPr lang="en-AU" sz="7200" b="1" dirty="0"/>
              <a:t>Class 1</a:t>
            </a:r>
            <a:r>
              <a:rPr lang="en-AU" sz="7200" dirty="0"/>
              <a:t>:</a:t>
            </a:r>
          </a:p>
          <a:p>
            <a:pPr lvl="1">
              <a:lnSpc>
                <a:spcPct val="120000"/>
              </a:lnSpc>
            </a:pPr>
            <a:r>
              <a:rPr lang="en-AU" sz="6400" b="1" dirty="0"/>
              <a:t>1a</a:t>
            </a:r>
            <a:r>
              <a:rPr lang="en-AU" sz="6400" dirty="0"/>
              <a:t> Detached house or townhouse with fire wall</a:t>
            </a:r>
          </a:p>
          <a:p>
            <a:pPr lvl="1">
              <a:lnSpc>
                <a:spcPct val="120000"/>
              </a:lnSpc>
            </a:pPr>
            <a:r>
              <a:rPr lang="en-AU" sz="6400" b="1" dirty="0"/>
              <a:t>1b</a:t>
            </a:r>
            <a:r>
              <a:rPr lang="en-AU" sz="6400" dirty="0"/>
              <a:t> Small boarding house</a:t>
            </a:r>
          </a:p>
          <a:p>
            <a:pPr>
              <a:lnSpc>
                <a:spcPct val="120000"/>
              </a:lnSpc>
            </a:pPr>
            <a:r>
              <a:rPr lang="en-AU" sz="7200" b="1" dirty="0"/>
              <a:t>Class 2</a:t>
            </a:r>
            <a:r>
              <a:rPr lang="en-AU" sz="7200" dirty="0"/>
              <a:t>: Apartment</a:t>
            </a:r>
          </a:p>
          <a:p>
            <a:pPr>
              <a:lnSpc>
                <a:spcPct val="120000"/>
              </a:lnSpc>
            </a:pPr>
            <a:r>
              <a:rPr lang="en-AU" sz="7200" b="1" dirty="0"/>
              <a:t>Class 3</a:t>
            </a:r>
            <a:r>
              <a:rPr lang="en-AU" sz="7200" dirty="0"/>
              <a:t>: Hotel, student accommodation</a:t>
            </a:r>
          </a:p>
          <a:p>
            <a:pPr>
              <a:lnSpc>
                <a:spcPct val="120000"/>
              </a:lnSpc>
            </a:pPr>
            <a:r>
              <a:rPr lang="en-AU" sz="7200" b="1" dirty="0"/>
              <a:t>Class 4</a:t>
            </a:r>
            <a:r>
              <a:rPr lang="en-AU" sz="7200" dirty="0"/>
              <a:t>: Sole-occupancy unit (SOU) within another classification</a:t>
            </a:r>
          </a:p>
          <a:p>
            <a:pPr>
              <a:lnSpc>
                <a:spcPct val="120000"/>
              </a:lnSpc>
            </a:pPr>
            <a:r>
              <a:rPr lang="en-AU" sz="7200" b="1" dirty="0"/>
              <a:t>Class 5</a:t>
            </a:r>
            <a:r>
              <a:rPr lang="en-AU" sz="7200" dirty="0"/>
              <a:t>: Office</a:t>
            </a:r>
          </a:p>
          <a:p>
            <a:pPr>
              <a:lnSpc>
                <a:spcPct val="120000"/>
              </a:lnSpc>
            </a:pPr>
            <a:r>
              <a:rPr lang="en-AU" sz="7200" b="1" dirty="0"/>
              <a:t>Class 6</a:t>
            </a:r>
            <a:r>
              <a:rPr lang="en-AU" sz="7200" dirty="0"/>
              <a:t>: Retail</a:t>
            </a:r>
          </a:p>
          <a:p>
            <a:pPr>
              <a:lnSpc>
                <a:spcPct val="120000"/>
              </a:lnSpc>
            </a:pPr>
            <a:r>
              <a:rPr lang="en-AU" sz="7200" b="1" dirty="0"/>
              <a:t>Class 7</a:t>
            </a:r>
            <a:r>
              <a:rPr lang="en-AU" sz="7200" dirty="0"/>
              <a:t>:</a:t>
            </a:r>
          </a:p>
          <a:p>
            <a:pPr lvl="1">
              <a:lnSpc>
                <a:spcPct val="120000"/>
              </a:lnSpc>
            </a:pPr>
            <a:r>
              <a:rPr lang="en-AU" sz="6400" b="1" dirty="0"/>
              <a:t>7a</a:t>
            </a:r>
            <a:r>
              <a:rPr lang="en-AU" sz="6400" dirty="0"/>
              <a:t> Carpark</a:t>
            </a:r>
          </a:p>
          <a:p>
            <a:pPr lvl="1">
              <a:lnSpc>
                <a:spcPct val="120000"/>
              </a:lnSpc>
            </a:pPr>
            <a:r>
              <a:rPr lang="en-AU" sz="6400" b="1" dirty="0"/>
              <a:t>7b</a:t>
            </a:r>
            <a:r>
              <a:rPr lang="en-AU" sz="6400" dirty="0"/>
              <a:t> Warehouse</a:t>
            </a:r>
          </a:p>
          <a:p>
            <a:pPr>
              <a:lnSpc>
                <a:spcPct val="120000"/>
              </a:lnSpc>
            </a:pPr>
            <a:r>
              <a:rPr lang="en-AU" sz="7100" b="1" dirty="0"/>
              <a:t>Class 8</a:t>
            </a:r>
            <a:r>
              <a:rPr lang="en-AU" sz="7100" dirty="0"/>
              <a:t>: Laboratory, factory</a:t>
            </a:r>
          </a:p>
          <a:p>
            <a:pPr>
              <a:lnSpc>
                <a:spcPct val="120000"/>
              </a:lnSpc>
            </a:pPr>
            <a:r>
              <a:rPr lang="en-AU" sz="7100" b="1" dirty="0"/>
              <a:t>Class 9:</a:t>
            </a:r>
          </a:p>
          <a:p>
            <a:pPr lvl="1">
              <a:lnSpc>
                <a:spcPct val="120000"/>
              </a:lnSpc>
            </a:pPr>
            <a:r>
              <a:rPr lang="en-AU" sz="6400" b="1" dirty="0"/>
              <a:t>9a </a:t>
            </a:r>
            <a:r>
              <a:rPr lang="en-AU" sz="6400" dirty="0"/>
              <a:t>Hospital</a:t>
            </a:r>
          </a:p>
          <a:p>
            <a:pPr lvl="1">
              <a:lnSpc>
                <a:spcPct val="120000"/>
              </a:lnSpc>
            </a:pPr>
            <a:r>
              <a:rPr lang="en-AU" sz="6400" b="1" dirty="0"/>
              <a:t>9b</a:t>
            </a:r>
            <a:r>
              <a:rPr lang="en-AU" sz="6400" dirty="0"/>
              <a:t> Auditorium</a:t>
            </a:r>
          </a:p>
          <a:p>
            <a:pPr lvl="1">
              <a:lnSpc>
                <a:spcPct val="120000"/>
              </a:lnSpc>
            </a:pPr>
            <a:r>
              <a:rPr lang="en-AU" sz="6400" b="1" dirty="0"/>
              <a:t>9c</a:t>
            </a:r>
            <a:r>
              <a:rPr lang="en-AU" sz="6400" dirty="0"/>
              <a:t> Aged care</a:t>
            </a:r>
          </a:p>
          <a:p>
            <a:pPr>
              <a:lnSpc>
                <a:spcPct val="120000"/>
              </a:lnSpc>
            </a:pPr>
            <a:r>
              <a:rPr lang="en-AU" sz="7100" b="1" dirty="0"/>
              <a:t>Class 10</a:t>
            </a:r>
            <a:r>
              <a:rPr lang="en-AU" sz="7100" dirty="0"/>
              <a:t>:</a:t>
            </a:r>
          </a:p>
          <a:p>
            <a:pPr lvl="1">
              <a:lnSpc>
                <a:spcPct val="120000"/>
              </a:lnSpc>
            </a:pPr>
            <a:r>
              <a:rPr lang="en-AU" sz="6400" b="1" dirty="0"/>
              <a:t>10a</a:t>
            </a:r>
            <a:r>
              <a:rPr lang="en-AU" sz="6400" dirty="0"/>
              <a:t> Carport</a:t>
            </a:r>
          </a:p>
          <a:p>
            <a:pPr lvl="1">
              <a:lnSpc>
                <a:spcPct val="120000"/>
              </a:lnSpc>
            </a:pPr>
            <a:r>
              <a:rPr lang="en-AU" sz="6400" b="1" dirty="0"/>
              <a:t>10b</a:t>
            </a:r>
            <a:r>
              <a:rPr lang="en-AU" sz="6400" dirty="0"/>
              <a:t> Mast, antenna</a:t>
            </a:r>
          </a:p>
          <a:p>
            <a:pPr lvl="1">
              <a:lnSpc>
                <a:spcPct val="120000"/>
              </a:lnSpc>
            </a:pPr>
            <a:r>
              <a:rPr lang="en-AU" sz="6400" b="1" dirty="0"/>
              <a:t>10c</a:t>
            </a:r>
            <a:r>
              <a:rPr lang="en-AU" sz="6400" dirty="0"/>
              <a:t> Bushfire shelter</a:t>
            </a:r>
          </a:p>
          <a:p>
            <a:pPr marL="0" indent="0">
              <a:lnSpc>
                <a:spcPct val="120000"/>
              </a:lnSpc>
              <a:buNone/>
            </a:pPr>
            <a:endParaRPr lang="en-AU" sz="4000" dirty="0"/>
          </a:p>
          <a:p>
            <a:pPr>
              <a:lnSpc>
                <a:spcPct val="120000"/>
              </a:lnSpc>
            </a:pPr>
            <a:endParaRPr lang="en-AU" sz="4000" dirty="0"/>
          </a:p>
          <a:p>
            <a:pPr marL="0" indent="0">
              <a:buNone/>
            </a:pPr>
            <a:r>
              <a:rPr lang="en-AU" dirty="0"/>
              <a:t> </a:t>
            </a:r>
          </a:p>
        </p:txBody>
      </p:sp>
      <p:sp>
        <p:nvSpPr>
          <p:cNvPr id="4" name="Footer Placeholder 3">
            <a:extLst>
              <a:ext uri="{FF2B5EF4-FFF2-40B4-BE49-F238E27FC236}">
                <a16:creationId xmlns:a16="http://schemas.microsoft.com/office/drawing/2014/main" id="{C707E297-7954-C1CC-8193-C2BE936D5CF2}"/>
              </a:ext>
            </a:extLst>
          </p:cNvPr>
          <p:cNvSpPr>
            <a:spLocks noGrp="1"/>
          </p:cNvSpPr>
          <p:nvPr>
            <p:ph type="ftr" sz="quarter" idx="11"/>
          </p:nvPr>
        </p:nvSpPr>
        <p:spPr/>
        <p:txBody>
          <a:bodyPr/>
          <a:lstStyle/>
          <a:p>
            <a:r>
              <a:rPr lang="en-US" b="1" dirty="0"/>
              <a:t>NCC 101 Training </a:t>
            </a:r>
            <a:r>
              <a:rPr lang="en-US" dirty="0"/>
              <a:t>– </a:t>
            </a:r>
            <a:r>
              <a:rPr lang="en-US" i="1" dirty="0"/>
              <a:t>Building Classifications</a:t>
            </a:r>
          </a:p>
        </p:txBody>
      </p:sp>
    </p:spTree>
    <p:extLst>
      <p:ext uri="{BB962C8B-B14F-4D97-AF65-F5344CB8AC3E}">
        <p14:creationId xmlns:p14="http://schemas.microsoft.com/office/powerpoint/2010/main" val="38332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fade">
                                      <p:cBhvr>
                                        <p:cTn id="76" dur="1000"/>
                                        <p:tgtEl>
                                          <p:spTgt spid="3">
                                            <p:txEl>
                                              <p:pRg st="11" end="11"/>
                                            </p:txEl>
                                          </p:spTgt>
                                        </p:tgtEl>
                                      </p:cBhvr>
                                    </p:animEffect>
                                    <p:anim calcmode="lin" valueType="num">
                                      <p:cBhvr>
                                        <p:cTn id="7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fade">
                                      <p:cBhvr>
                                        <p:cTn id="83" dur="1000"/>
                                        <p:tgtEl>
                                          <p:spTgt spid="3">
                                            <p:txEl>
                                              <p:pRg st="12" end="12"/>
                                            </p:txEl>
                                          </p:spTgt>
                                        </p:tgtEl>
                                      </p:cBhvr>
                                    </p:animEffect>
                                    <p:anim calcmode="lin" valueType="num">
                                      <p:cBhvr>
                                        <p:cTn id="8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xEl>
                                              <p:pRg st="13" end="13"/>
                                            </p:txEl>
                                          </p:spTgt>
                                        </p:tgtEl>
                                        <p:attrNameLst>
                                          <p:attrName>style.visibility</p:attrName>
                                        </p:attrNameLst>
                                      </p:cBhvr>
                                      <p:to>
                                        <p:strVal val="visible"/>
                                      </p:to>
                                    </p:set>
                                    <p:animEffect transition="in" filter="fade">
                                      <p:cBhvr>
                                        <p:cTn id="88" dur="1000"/>
                                        <p:tgtEl>
                                          <p:spTgt spid="3">
                                            <p:txEl>
                                              <p:pRg st="13" end="13"/>
                                            </p:txEl>
                                          </p:spTgt>
                                        </p:tgtEl>
                                      </p:cBhvr>
                                    </p:animEffect>
                                    <p:anim calcmode="lin" valueType="num">
                                      <p:cBhvr>
                                        <p:cTn id="8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Effect transition="in" filter="fade">
                                      <p:cBhvr>
                                        <p:cTn id="93" dur="1000"/>
                                        <p:tgtEl>
                                          <p:spTgt spid="3">
                                            <p:txEl>
                                              <p:pRg st="14" end="14"/>
                                            </p:txEl>
                                          </p:spTgt>
                                        </p:tgtEl>
                                      </p:cBhvr>
                                    </p:animEffect>
                                    <p:anim calcmode="lin" valueType="num">
                                      <p:cBhvr>
                                        <p:cTn id="9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
                                            <p:txEl>
                                              <p:pRg st="15" end="15"/>
                                            </p:txEl>
                                          </p:spTgt>
                                        </p:tgtEl>
                                        <p:attrNameLst>
                                          <p:attrName>style.visibility</p:attrName>
                                        </p:attrNameLst>
                                      </p:cBhvr>
                                      <p:to>
                                        <p:strVal val="visible"/>
                                      </p:to>
                                    </p:set>
                                    <p:animEffect transition="in" filter="fade">
                                      <p:cBhvr>
                                        <p:cTn id="98" dur="1000"/>
                                        <p:tgtEl>
                                          <p:spTgt spid="3">
                                            <p:txEl>
                                              <p:pRg st="15" end="15"/>
                                            </p:txEl>
                                          </p:spTgt>
                                        </p:tgtEl>
                                      </p:cBhvr>
                                    </p:animEffect>
                                    <p:anim calcmode="lin" valueType="num">
                                      <p:cBhvr>
                                        <p:cTn id="9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6" end="16"/>
                                            </p:txEl>
                                          </p:spTgt>
                                        </p:tgtEl>
                                        <p:attrNameLst>
                                          <p:attrName>style.visibility</p:attrName>
                                        </p:attrNameLst>
                                      </p:cBhvr>
                                      <p:to>
                                        <p:strVal val="visible"/>
                                      </p:to>
                                    </p:set>
                                    <p:animEffect transition="in" filter="fade">
                                      <p:cBhvr>
                                        <p:cTn id="105" dur="1000"/>
                                        <p:tgtEl>
                                          <p:spTgt spid="3">
                                            <p:txEl>
                                              <p:pRg st="16" end="16"/>
                                            </p:txEl>
                                          </p:spTgt>
                                        </p:tgtEl>
                                      </p:cBhvr>
                                    </p:animEffect>
                                    <p:anim calcmode="lin" valueType="num">
                                      <p:cBhvr>
                                        <p:cTn id="10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
                                            <p:txEl>
                                              <p:pRg st="17" end="17"/>
                                            </p:txEl>
                                          </p:spTgt>
                                        </p:tgtEl>
                                        <p:attrNameLst>
                                          <p:attrName>style.visibility</p:attrName>
                                        </p:attrNameLst>
                                      </p:cBhvr>
                                      <p:to>
                                        <p:strVal val="visible"/>
                                      </p:to>
                                    </p:set>
                                    <p:animEffect transition="in" filter="fade">
                                      <p:cBhvr>
                                        <p:cTn id="110" dur="1000"/>
                                        <p:tgtEl>
                                          <p:spTgt spid="3">
                                            <p:txEl>
                                              <p:pRg st="17" end="17"/>
                                            </p:txEl>
                                          </p:spTgt>
                                        </p:tgtEl>
                                      </p:cBhvr>
                                    </p:animEffect>
                                    <p:anim calcmode="lin" valueType="num">
                                      <p:cBhvr>
                                        <p:cTn id="11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Effect transition="in" filter="fade">
                                      <p:cBhvr>
                                        <p:cTn id="115" dur="1000"/>
                                        <p:tgtEl>
                                          <p:spTgt spid="3">
                                            <p:txEl>
                                              <p:pRg st="18" end="18"/>
                                            </p:txEl>
                                          </p:spTgt>
                                        </p:tgtEl>
                                      </p:cBhvr>
                                    </p:animEffect>
                                    <p:anim calcmode="lin" valueType="num">
                                      <p:cBhvr>
                                        <p:cTn id="11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
                                            <p:txEl>
                                              <p:pRg st="19" end="19"/>
                                            </p:txEl>
                                          </p:spTgt>
                                        </p:tgtEl>
                                        <p:attrNameLst>
                                          <p:attrName>style.visibility</p:attrName>
                                        </p:attrNameLst>
                                      </p:cBhvr>
                                      <p:to>
                                        <p:strVal val="visible"/>
                                      </p:to>
                                    </p:set>
                                    <p:animEffect transition="in" filter="fade">
                                      <p:cBhvr>
                                        <p:cTn id="120" dur="1000"/>
                                        <p:tgtEl>
                                          <p:spTgt spid="3">
                                            <p:txEl>
                                              <p:pRg st="19" end="19"/>
                                            </p:txEl>
                                          </p:spTgt>
                                        </p:tgtEl>
                                      </p:cBhvr>
                                    </p:animEffect>
                                    <p:anim calcmode="lin" valueType="num">
                                      <p:cBhvr>
                                        <p:cTn id="12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2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
                                            <p:txEl>
                                              <p:pRg st="22" end="22"/>
                                            </p:txEl>
                                          </p:spTgt>
                                        </p:tgtEl>
                                        <p:attrNameLst>
                                          <p:attrName>style.visibility</p:attrName>
                                        </p:attrNameLst>
                                      </p:cBhvr>
                                      <p:to>
                                        <p:strVal val="visible"/>
                                      </p:to>
                                    </p:set>
                                    <p:animEffect transition="in" filter="fade">
                                      <p:cBhvr>
                                        <p:cTn id="127" dur="1000"/>
                                        <p:tgtEl>
                                          <p:spTgt spid="3">
                                            <p:txEl>
                                              <p:pRg st="22" end="22"/>
                                            </p:txEl>
                                          </p:spTgt>
                                        </p:tgtEl>
                                      </p:cBhvr>
                                    </p:animEffect>
                                    <p:anim calcmode="lin" valueType="num">
                                      <p:cBhvr>
                                        <p:cTn id="128"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29"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83D9-BC6C-6952-3F2B-5FCAB68C1F49}"/>
              </a:ext>
            </a:extLst>
          </p:cNvPr>
          <p:cNvSpPr>
            <a:spLocks noGrp="1"/>
          </p:cNvSpPr>
          <p:nvPr>
            <p:ph type="title"/>
          </p:nvPr>
        </p:nvSpPr>
        <p:spPr/>
        <p:txBody>
          <a:bodyPr/>
          <a:lstStyle/>
          <a:p>
            <a:r>
              <a:rPr lang="en-AU" dirty="0"/>
              <a:t>NCC Amendment Cycle</a:t>
            </a:r>
          </a:p>
        </p:txBody>
      </p:sp>
      <p:sp>
        <p:nvSpPr>
          <p:cNvPr id="4" name="Footer Placeholder 3">
            <a:extLst>
              <a:ext uri="{FF2B5EF4-FFF2-40B4-BE49-F238E27FC236}">
                <a16:creationId xmlns:a16="http://schemas.microsoft.com/office/drawing/2014/main" id="{D139DE6A-3264-04DE-8425-5A665152F3C1}"/>
              </a:ext>
            </a:extLst>
          </p:cNvPr>
          <p:cNvSpPr>
            <a:spLocks noGrp="1"/>
          </p:cNvSpPr>
          <p:nvPr>
            <p:ph type="ftr" sz="quarter" idx="11"/>
          </p:nvPr>
        </p:nvSpPr>
        <p:spPr/>
        <p:txBody>
          <a:bodyPr/>
          <a:lstStyle/>
          <a:p>
            <a:r>
              <a:rPr lang="en-US" b="1" dirty="0"/>
              <a:t>NCC 101 Training </a:t>
            </a:r>
            <a:r>
              <a:rPr lang="en-US" dirty="0"/>
              <a:t>– </a:t>
            </a:r>
            <a:r>
              <a:rPr lang="en-US" i="1" dirty="0"/>
              <a:t>NCC Amendment Cycle</a:t>
            </a:r>
          </a:p>
          <a:p>
            <a:endParaRPr lang="en-US" dirty="0"/>
          </a:p>
        </p:txBody>
      </p:sp>
      <p:sp>
        <p:nvSpPr>
          <p:cNvPr id="5" name="Rectangle: Rounded Corners 4">
            <a:extLst>
              <a:ext uri="{FF2B5EF4-FFF2-40B4-BE49-F238E27FC236}">
                <a16:creationId xmlns:a16="http://schemas.microsoft.com/office/drawing/2014/main" id="{BB028CF3-6647-8007-58BF-CD43C3E61DE9}"/>
              </a:ext>
            </a:extLst>
          </p:cNvPr>
          <p:cNvSpPr/>
          <p:nvPr/>
        </p:nvSpPr>
        <p:spPr>
          <a:xfrm>
            <a:off x="485484" y="1980233"/>
            <a:ext cx="4454435" cy="5353103"/>
          </a:xfrm>
          <a:prstGeom prst="roundRect">
            <a:avLst/>
          </a:prstGeom>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dirty="0"/>
          </a:p>
        </p:txBody>
      </p:sp>
      <p:sp>
        <p:nvSpPr>
          <p:cNvPr id="6" name="Rectangle: Rounded Corners 5">
            <a:extLst>
              <a:ext uri="{FF2B5EF4-FFF2-40B4-BE49-F238E27FC236}">
                <a16:creationId xmlns:a16="http://schemas.microsoft.com/office/drawing/2014/main" id="{43773E0C-3FCB-F21F-0023-D4960F4EC333}"/>
              </a:ext>
            </a:extLst>
          </p:cNvPr>
          <p:cNvSpPr/>
          <p:nvPr/>
        </p:nvSpPr>
        <p:spPr>
          <a:xfrm>
            <a:off x="5392782" y="2089239"/>
            <a:ext cx="4454435" cy="5383585"/>
          </a:xfrm>
          <a:prstGeom prst="roundRect">
            <a:avLst/>
          </a:prstGeom>
          <a:solidFill>
            <a:schemeClr val="accent4"/>
          </a:solidFill>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61D0EBC3-20E6-BFBC-DB7E-1B9CFBA1B269}"/>
              </a:ext>
            </a:extLst>
          </p:cNvPr>
          <p:cNvSpPr/>
          <p:nvPr/>
        </p:nvSpPr>
        <p:spPr>
          <a:xfrm>
            <a:off x="10352322" y="2093602"/>
            <a:ext cx="4454435" cy="5379222"/>
          </a:xfrm>
          <a:prstGeom prst="roundRect">
            <a:avLst/>
          </a:prstGeom>
          <a:solidFill>
            <a:schemeClr val="accent6"/>
          </a:solidFill>
          <a:ln w="381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pic>
        <p:nvPicPr>
          <p:cNvPr id="10" name="Graphic 9" descr="Badge 1 with solid fill">
            <a:extLst>
              <a:ext uri="{FF2B5EF4-FFF2-40B4-BE49-F238E27FC236}">
                <a16:creationId xmlns:a16="http://schemas.microsoft.com/office/drawing/2014/main" id="{A94DEAE1-ACA4-BCE8-6254-2E77255B39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434" y="2181497"/>
            <a:ext cx="646186" cy="646186"/>
          </a:xfrm>
          <a:prstGeom prst="rect">
            <a:avLst/>
          </a:prstGeom>
        </p:spPr>
      </p:pic>
      <p:pic>
        <p:nvPicPr>
          <p:cNvPr id="12" name="Graphic 11" descr="Badge with solid fill">
            <a:extLst>
              <a:ext uri="{FF2B5EF4-FFF2-40B4-BE49-F238E27FC236}">
                <a16:creationId xmlns:a16="http://schemas.microsoft.com/office/drawing/2014/main" id="{3E0E3D4C-5D17-9EB8-0B4E-84BE58EB5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4758" y="2267753"/>
            <a:ext cx="635732" cy="635732"/>
          </a:xfrm>
          <a:prstGeom prst="rect">
            <a:avLst/>
          </a:prstGeom>
        </p:spPr>
      </p:pic>
      <p:pic>
        <p:nvPicPr>
          <p:cNvPr id="14" name="Graphic 13" descr="Badge 3 with solid fill">
            <a:extLst>
              <a:ext uri="{FF2B5EF4-FFF2-40B4-BE49-F238E27FC236}">
                <a16:creationId xmlns:a16="http://schemas.microsoft.com/office/drawing/2014/main" id="{8E8A999B-4B44-2760-C1A9-4CE55EED5B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35185" y="2263125"/>
            <a:ext cx="635155" cy="685606"/>
          </a:xfrm>
          <a:prstGeom prst="rect">
            <a:avLst/>
          </a:prstGeom>
        </p:spPr>
      </p:pic>
      <p:pic>
        <p:nvPicPr>
          <p:cNvPr id="16" name="Graphic 15" descr="Blueprint with solid fill">
            <a:extLst>
              <a:ext uri="{FF2B5EF4-FFF2-40B4-BE49-F238E27FC236}">
                <a16:creationId xmlns:a16="http://schemas.microsoft.com/office/drawing/2014/main" id="{E7AB48E7-7DE1-213B-13F8-88E74A9F0B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8583" y="2300085"/>
            <a:ext cx="655652" cy="655652"/>
          </a:xfrm>
          <a:prstGeom prst="rect">
            <a:avLst/>
          </a:prstGeom>
        </p:spPr>
      </p:pic>
      <p:pic>
        <p:nvPicPr>
          <p:cNvPr id="18" name="Graphic 17" descr="Clipboard Checked with solid fill">
            <a:extLst>
              <a:ext uri="{FF2B5EF4-FFF2-40B4-BE49-F238E27FC236}">
                <a16:creationId xmlns:a16="http://schemas.microsoft.com/office/drawing/2014/main" id="{404E3DA4-87EB-9FE7-3B89-2EF9081463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088297" y="2328728"/>
            <a:ext cx="613951" cy="662718"/>
          </a:xfrm>
          <a:prstGeom prst="rect">
            <a:avLst/>
          </a:prstGeom>
        </p:spPr>
      </p:pic>
      <p:pic>
        <p:nvPicPr>
          <p:cNvPr id="20" name="Graphic 19" descr="Business Growth with solid fill">
            <a:extLst>
              <a:ext uri="{FF2B5EF4-FFF2-40B4-BE49-F238E27FC236}">
                <a16:creationId xmlns:a16="http://schemas.microsoft.com/office/drawing/2014/main" id="{B9DE81FF-88BA-4766-BBBC-203F0CCA8A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02613" y="2333070"/>
            <a:ext cx="635732" cy="635732"/>
          </a:xfrm>
          <a:prstGeom prst="rect">
            <a:avLst/>
          </a:prstGeom>
        </p:spPr>
      </p:pic>
      <p:sp>
        <p:nvSpPr>
          <p:cNvPr id="21" name="TextBox 20">
            <a:extLst>
              <a:ext uri="{FF2B5EF4-FFF2-40B4-BE49-F238E27FC236}">
                <a16:creationId xmlns:a16="http://schemas.microsoft.com/office/drawing/2014/main" id="{6E1083B9-A767-4CE6-0E58-658FAF0E0DE8}"/>
              </a:ext>
            </a:extLst>
          </p:cNvPr>
          <p:cNvSpPr txBox="1"/>
          <p:nvPr/>
        </p:nvSpPr>
        <p:spPr>
          <a:xfrm>
            <a:off x="1402999" y="2315072"/>
            <a:ext cx="3120154" cy="400110"/>
          </a:xfrm>
          <a:prstGeom prst="rect">
            <a:avLst/>
          </a:prstGeom>
          <a:noFill/>
        </p:spPr>
        <p:txBody>
          <a:bodyPr wrap="square" rtlCol="0">
            <a:spAutoFit/>
          </a:bodyPr>
          <a:lstStyle/>
          <a:p>
            <a:r>
              <a:rPr lang="en-AU" sz="2000" b="1" dirty="0">
                <a:solidFill>
                  <a:schemeClr val="bg1"/>
                </a:solidFill>
              </a:rPr>
              <a:t>PLANNING PHASE</a:t>
            </a:r>
          </a:p>
        </p:txBody>
      </p:sp>
      <p:sp>
        <p:nvSpPr>
          <p:cNvPr id="24" name="TextBox 23">
            <a:extLst>
              <a:ext uri="{FF2B5EF4-FFF2-40B4-BE49-F238E27FC236}">
                <a16:creationId xmlns:a16="http://schemas.microsoft.com/office/drawing/2014/main" id="{5B7840CD-0C9F-A209-1ACE-6EF4DF04D5F5}"/>
              </a:ext>
            </a:extLst>
          </p:cNvPr>
          <p:cNvSpPr txBox="1"/>
          <p:nvPr/>
        </p:nvSpPr>
        <p:spPr>
          <a:xfrm>
            <a:off x="6128644" y="2420167"/>
            <a:ext cx="3226522" cy="400110"/>
          </a:xfrm>
          <a:prstGeom prst="rect">
            <a:avLst/>
          </a:prstGeom>
          <a:noFill/>
        </p:spPr>
        <p:txBody>
          <a:bodyPr wrap="square" rtlCol="0">
            <a:spAutoFit/>
          </a:bodyPr>
          <a:lstStyle/>
          <a:p>
            <a:r>
              <a:rPr lang="en-AU" sz="2000" b="1" dirty="0">
                <a:solidFill>
                  <a:schemeClr val="bg1"/>
                </a:solidFill>
              </a:rPr>
              <a:t>DEVELOPMENT</a:t>
            </a:r>
            <a:r>
              <a:rPr lang="en-AU" sz="2000" dirty="0"/>
              <a:t> </a:t>
            </a:r>
            <a:r>
              <a:rPr lang="en-AU" sz="2000" b="1" dirty="0">
                <a:solidFill>
                  <a:schemeClr val="bg1"/>
                </a:solidFill>
              </a:rPr>
              <a:t>PHASE</a:t>
            </a:r>
          </a:p>
        </p:txBody>
      </p:sp>
      <p:sp>
        <p:nvSpPr>
          <p:cNvPr id="25" name="TextBox 24">
            <a:extLst>
              <a:ext uri="{FF2B5EF4-FFF2-40B4-BE49-F238E27FC236}">
                <a16:creationId xmlns:a16="http://schemas.microsoft.com/office/drawing/2014/main" id="{64A1C9A6-3F50-4E56-A642-3F6873D84C18}"/>
              </a:ext>
            </a:extLst>
          </p:cNvPr>
          <p:cNvSpPr txBox="1"/>
          <p:nvPr/>
        </p:nvSpPr>
        <p:spPr>
          <a:xfrm>
            <a:off x="11158507" y="2426786"/>
            <a:ext cx="3568642" cy="400110"/>
          </a:xfrm>
          <a:prstGeom prst="rect">
            <a:avLst/>
          </a:prstGeom>
          <a:noFill/>
        </p:spPr>
        <p:txBody>
          <a:bodyPr wrap="square" rtlCol="0">
            <a:spAutoFit/>
          </a:bodyPr>
          <a:lstStyle/>
          <a:p>
            <a:r>
              <a:rPr lang="en-AU" sz="2000" b="1" dirty="0">
                <a:solidFill>
                  <a:schemeClr val="bg1"/>
                </a:solidFill>
              </a:rPr>
              <a:t>FINALISATION PHASE</a:t>
            </a:r>
          </a:p>
        </p:txBody>
      </p:sp>
      <p:sp>
        <p:nvSpPr>
          <p:cNvPr id="26" name="TextBox 25">
            <a:extLst>
              <a:ext uri="{FF2B5EF4-FFF2-40B4-BE49-F238E27FC236}">
                <a16:creationId xmlns:a16="http://schemas.microsoft.com/office/drawing/2014/main" id="{8D581DE0-D47D-4856-57B8-F6DA093DC77E}"/>
              </a:ext>
            </a:extLst>
          </p:cNvPr>
          <p:cNvSpPr txBox="1"/>
          <p:nvPr/>
        </p:nvSpPr>
        <p:spPr>
          <a:xfrm>
            <a:off x="697434" y="2945745"/>
            <a:ext cx="3996801" cy="4093428"/>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000" dirty="0">
                <a:solidFill>
                  <a:schemeClr val="bg1"/>
                </a:solidFill>
              </a:rPr>
              <a:t>Business plan approved (mid-2022)</a:t>
            </a:r>
          </a:p>
          <a:p>
            <a:pPr marL="285750" indent="-285750">
              <a:spcBef>
                <a:spcPts val="1200"/>
              </a:spcBef>
              <a:spcAft>
                <a:spcPts val="1200"/>
              </a:spcAft>
              <a:buFont typeface="Arial" panose="020B0604020202020204" pitchFamily="34" charset="0"/>
              <a:buChar char="•"/>
            </a:pPr>
            <a:r>
              <a:rPr lang="en-AU" sz="2000" dirty="0">
                <a:solidFill>
                  <a:schemeClr val="bg1"/>
                </a:solidFill>
              </a:rPr>
              <a:t>Project management brief developed</a:t>
            </a:r>
          </a:p>
          <a:p>
            <a:pPr marL="285750" indent="-285750">
              <a:spcBef>
                <a:spcPts val="1200"/>
              </a:spcBef>
              <a:spcAft>
                <a:spcPts val="1200"/>
              </a:spcAft>
              <a:buFont typeface="Arial" panose="020B0604020202020204" pitchFamily="34" charset="0"/>
              <a:buChar char="•"/>
            </a:pPr>
            <a:r>
              <a:rPr lang="en-AU" sz="2000" dirty="0">
                <a:solidFill>
                  <a:schemeClr val="bg1"/>
                </a:solidFill>
              </a:rPr>
              <a:t>Resources established</a:t>
            </a:r>
          </a:p>
          <a:p>
            <a:pPr marL="285750" indent="-285750">
              <a:spcBef>
                <a:spcPts val="1200"/>
              </a:spcBef>
              <a:spcAft>
                <a:spcPts val="1200"/>
              </a:spcAft>
              <a:buFont typeface="Arial" panose="020B0604020202020204" pitchFamily="34" charset="0"/>
              <a:buChar char="•"/>
            </a:pPr>
            <a:r>
              <a:rPr lang="en-AU" sz="2000" dirty="0">
                <a:solidFill>
                  <a:schemeClr val="bg1"/>
                </a:solidFill>
              </a:rPr>
              <a:t>Sub-committees formed (i.e. Board Steering Committee, Technical Reference Group)</a:t>
            </a:r>
          </a:p>
          <a:p>
            <a:pPr marL="285750" indent="-285750">
              <a:spcBef>
                <a:spcPts val="1200"/>
              </a:spcBef>
              <a:spcAft>
                <a:spcPts val="1200"/>
              </a:spcAft>
              <a:buFont typeface="Arial" panose="020B0604020202020204" pitchFamily="34" charset="0"/>
              <a:buChar char="•"/>
            </a:pPr>
            <a:r>
              <a:rPr lang="en-AU" sz="2000" dirty="0">
                <a:solidFill>
                  <a:schemeClr val="bg1"/>
                </a:solidFill>
              </a:rPr>
              <a:t>External experts procured</a:t>
            </a:r>
          </a:p>
        </p:txBody>
      </p:sp>
      <p:sp>
        <p:nvSpPr>
          <p:cNvPr id="29" name="TextBox 28">
            <a:extLst>
              <a:ext uri="{FF2B5EF4-FFF2-40B4-BE49-F238E27FC236}">
                <a16:creationId xmlns:a16="http://schemas.microsoft.com/office/drawing/2014/main" id="{727504E4-5FC7-3088-0F60-EBE7473588B9}"/>
              </a:ext>
            </a:extLst>
          </p:cNvPr>
          <p:cNvSpPr txBox="1"/>
          <p:nvPr/>
        </p:nvSpPr>
        <p:spPr>
          <a:xfrm>
            <a:off x="5682326" y="2994928"/>
            <a:ext cx="3881847" cy="3785652"/>
          </a:xfrm>
          <a:prstGeom prst="rect">
            <a:avLst/>
          </a:prstGeom>
          <a:noFill/>
        </p:spPr>
        <p:txBody>
          <a:bodyPr wrap="square" rtlCol="0">
            <a:spAutoFit/>
          </a:bodyPr>
          <a:lstStyle/>
          <a:p>
            <a:pPr marL="342900" indent="-342900">
              <a:spcBef>
                <a:spcPts val="1200"/>
              </a:spcBef>
              <a:spcAft>
                <a:spcPts val="1200"/>
              </a:spcAft>
              <a:buFont typeface="Arial" panose="020B0604020202020204" pitchFamily="34" charset="0"/>
              <a:buChar char="•"/>
            </a:pPr>
            <a:r>
              <a:rPr lang="en-AU" sz="2000" dirty="0">
                <a:solidFill>
                  <a:schemeClr val="bg1"/>
                </a:solidFill>
              </a:rPr>
              <a:t>Research and modelling undertaken</a:t>
            </a:r>
          </a:p>
          <a:p>
            <a:pPr marL="342900" indent="-342900">
              <a:spcBef>
                <a:spcPts val="1200"/>
              </a:spcBef>
              <a:spcAft>
                <a:spcPts val="1200"/>
              </a:spcAft>
              <a:buFont typeface="Arial" panose="020B0604020202020204" pitchFamily="34" charset="0"/>
              <a:buChar char="•"/>
            </a:pPr>
            <a:r>
              <a:rPr lang="en-AU" sz="2000" dirty="0">
                <a:solidFill>
                  <a:schemeClr val="bg1"/>
                </a:solidFill>
              </a:rPr>
              <a:t>Public comment draft (PCD) produced</a:t>
            </a:r>
          </a:p>
          <a:p>
            <a:pPr marL="342900" indent="-342900">
              <a:spcBef>
                <a:spcPts val="1200"/>
              </a:spcBef>
              <a:spcAft>
                <a:spcPts val="1200"/>
              </a:spcAft>
              <a:buFont typeface="Arial" panose="020B0604020202020204" pitchFamily="34" charset="0"/>
              <a:buChar char="•"/>
            </a:pPr>
            <a:r>
              <a:rPr lang="en-AU" sz="2000" dirty="0">
                <a:solidFill>
                  <a:schemeClr val="bg1"/>
                </a:solidFill>
              </a:rPr>
              <a:t>Consultation impact assessment produced</a:t>
            </a:r>
          </a:p>
          <a:p>
            <a:pPr marL="342900" indent="-342900">
              <a:spcBef>
                <a:spcPts val="1200"/>
              </a:spcBef>
              <a:spcAft>
                <a:spcPts val="1200"/>
              </a:spcAft>
              <a:buFont typeface="Arial" panose="020B0604020202020204" pitchFamily="34" charset="0"/>
              <a:buChar char="•"/>
            </a:pPr>
            <a:r>
              <a:rPr lang="en-AU" sz="2000" dirty="0">
                <a:solidFill>
                  <a:schemeClr val="bg1"/>
                </a:solidFill>
              </a:rPr>
              <a:t>Public consultation undertaken (April/ May 2024)</a:t>
            </a:r>
          </a:p>
        </p:txBody>
      </p:sp>
      <p:sp>
        <p:nvSpPr>
          <p:cNvPr id="30" name="TextBox 29">
            <a:extLst>
              <a:ext uri="{FF2B5EF4-FFF2-40B4-BE49-F238E27FC236}">
                <a16:creationId xmlns:a16="http://schemas.microsoft.com/office/drawing/2014/main" id="{6683EC6C-02C5-07A5-4980-ADB5C8B24C3C}"/>
              </a:ext>
            </a:extLst>
          </p:cNvPr>
          <p:cNvSpPr txBox="1"/>
          <p:nvPr/>
        </p:nvSpPr>
        <p:spPr>
          <a:xfrm>
            <a:off x="10661455" y="2994933"/>
            <a:ext cx="3911562" cy="4832092"/>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000" dirty="0">
                <a:solidFill>
                  <a:schemeClr val="bg1"/>
                </a:solidFill>
              </a:rPr>
              <a:t>NCC provisions and impact assessment finalised</a:t>
            </a:r>
          </a:p>
          <a:p>
            <a:pPr marL="285750" indent="-285750">
              <a:spcBef>
                <a:spcPts val="1200"/>
              </a:spcBef>
              <a:spcAft>
                <a:spcPts val="1200"/>
              </a:spcAft>
              <a:buFont typeface="Arial" panose="020B0604020202020204" pitchFamily="34" charset="0"/>
              <a:buChar char="•"/>
            </a:pPr>
            <a:r>
              <a:rPr lang="en-AU" sz="2000" dirty="0">
                <a:solidFill>
                  <a:schemeClr val="bg1"/>
                </a:solidFill>
              </a:rPr>
              <a:t>Board and BMM approvals obtained</a:t>
            </a:r>
          </a:p>
          <a:p>
            <a:pPr marL="285750" indent="-285750">
              <a:spcBef>
                <a:spcPts val="1200"/>
              </a:spcBef>
              <a:spcAft>
                <a:spcPts val="1200"/>
              </a:spcAft>
              <a:buFont typeface="Arial" panose="020B0604020202020204" pitchFamily="34" charset="0"/>
              <a:buChar char="•"/>
            </a:pPr>
            <a:r>
              <a:rPr lang="en-AU" sz="2000" dirty="0">
                <a:solidFill>
                  <a:schemeClr val="bg1"/>
                </a:solidFill>
              </a:rPr>
              <a:t>Publish new NCC edition (early 2015)</a:t>
            </a:r>
          </a:p>
          <a:p>
            <a:pPr marL="285750" indent="-285750">
              <a:spcBef>
                <a:spcPts val="1200"/>
              </a:spcBef>
              <a:spcAft>
                <a:spcPts val="1200"/>
              </a:spcAft>
              <a:buFont typeface="Arial" panose="020B0604020202020204" pitchFamily="34" charset="0"/>
              <a:buChar char="•"/>
            </a:pPr>
            <a:r>
              <a:rPr lang="en-AU" sz="2000" dirty="0">
                <a:solidFill>
                  <a:schemeClr val="bg1"/>
                </a:solidFill>
              </a:rPr>
              <a:t>Roadshow and webinars</a:t>
            </a:r>
          </a:p>
          <a:p>
            <a:pPr marL="285750" indent="-285750">
              <a:spcBef>
                <a:spcPts val="1200"/>
              </a:spcBef>
              <a:spcAft>
                <a:spcPts val="1200"/>
              </a:spcAft>
              <a:buFont typeface="Arial" panose="020B0604020202020204" pitchFamily="34" charset="0"/>
              <a:buChar char="•"/>
            </a:pPr>
            <a:r>
              <a:rPr lang="en-AU" sz="2000" dirty="0">
                <a:solidFill>
                  <a:schemeClr val="bg1"/>
                </a:solidFill>
              </a:rPr>
              <a:t>New edition adopted (1 May 2025 with possible transitional period)</a:t>
            </a:r>
          </a:p>
          <a:p>
            <a:pPr marL="285750" indent="-285750">
              <a:buFont typeface="Arial" panose="020B0604020202020204" pitchFamily="34" charset="0"/>
              <a:buChar char="•"/>
            </a:pPr>
            <a:endParaRPr lang="en-AU" dirty="0">
              <a:solidFill>
                <a:schemeClr val="bg1"/>
              </a:solidFill>
            </a:endParaRPr>
          </a:p>
        </p:txBody>
      </p:sp>
      <p:sp>
        <p:nvSpPr>
          <p:cNvPr id="31" name="Arrow: Right 30">
            <a:extLst>
              <a:ext uri="{FF2B5EF4-FFF2-40B4-BE49-F238E27FC236}">
                <a16:creationId xmlns:a16="http://schemas.microsoft.com/office/drawing/2014/main" id="{9F6754D8-EB8F-EC2A-26C4-46D0E666AEBF}"/>
              </a:ext>
            </a:extLst>
          </p:cNvPr>
          <p:cNvSpPr/>
          <p:nvPr/>
        </p:nvSpPr>
        <p:spPr>
          <a:xfrm>
            <a:off x="4438122" y="4031711"/>
            <a:ext cx="1242042" cy="486833"/>
          </a:xfrm>
          <a:prstGeom prst="rightArrow">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row: Right 31">
            <a:extLst>
              <a:ext uri="{FF2B5EF4-FFF2-40B4-BE49-F238E27FC236}">
                <a16:creationId xmlns:a16="http://schemas.microsoft.com/office/drawing/2014/main" id="{3861E8D8-8662-E6A2-63A2-45A096D761DB}"/>
              </a:ext>
            </a:extLst>
          </p:cNvPr>
          <p:cNvSpPr/>
          <p:nvPr/>
        </p:nvSpPr>
        <p:spPr>
          <a:xfrm>
            <a:off x="9489102" y="4027355"/>
            <a:ext cx="1242042" cy="486833"/>
          </a:xfrm>
          <a:prstGeom prst="rightArrow">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94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1000" fill="hold"/>
                                        <p:tgtEl>
                                          <p:spTgt spid="2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1" grpId="0"/>
      <p:bldP spid="24" grpId="0"/>
      <p:bldP spid="25" grpId="0"/>
      <p:bldP spid="26" grpId="0"/>
      <p:bldP spid="29" grpId="0"/>
      <p:bldP spid="30"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55A6-17A6-0A38-CBE4-8992DEAD71D4}"/>
              </a:ext>
            </a:extLst>
          </p:cNvPr>
          <p:cNvSpPr>
            <a:spLocks noGrp="1"/>
          </p:cNvSpPr>
          <p:nvPr>
            <p:ph type="title"/>
          </p:nvPr>
        </p:nvSpPr>
        <p:spPr>
          <a:xfrm>
            <a:off x="629264" y="542818"/>
            <a:ext cx="11149448" cy="797786"/>
          </a:xfrm>
        </p:spPr>
        <p:txBody>
          <a:bodyPr/>
          <a:lstStyle/>
          <a:p>
            <a:r>
              <a:rPr lang="en-AU" dirty="0"/>
              <a:t>Commercial Energy Efficiency Provisions</a:t>
            </a:r>
          </a:p>
        </p:txBody>
      </p:sp>
      <p:sp>
        <p:nvSpPr>
          <p:cNvPr id="3" name="Content Placeholder 2">
            <a:extLst>
              <a:ext uri="{FF2B5EF4-FFF2-40B4-BE49-F238E27FC236}">
                <a16:creationId xmlns:a16="http://schemas.microsoft.com/office/drawing/2014/main" id="{0939D05C-C7BB-4C9A-15C8-5D8D288F1BDE}"/>
              </a:ext>
            </a:extLst>
          </p:cNvPr>
          <p:cNvSpPr>
            <a:spLocks noGrp="1"/>
          </p:cNvSpPr>
          <p:nvPr>
            <p:ph idx="1"/>
          </p:nvPr>
        </p:nvSpPr>
        <p:spPr/>
        <p:txBody>
          <a:bodyPr numCol="2">
            <a:normAutofit/>
          </a:bodyPr>
          <a:lstStyle/>
          <a:p>
            <a:r>
              <a:rPr lang="en-AU" sz="2400" b="1" dirty="0"/>
              <a:t>Objectives</a:t>
            </a:r>
          </a:p>
          <a:p>
            <a:pPr marL="0" indent="0">
              <a:buNone/>
            </a:pPr>
            <a:endParaRPr lang="en-AU" sz="2400" b="1" dirty="0"/>
          </a:p>
        </p:txBody>
      </p:sp>
      <p:sp>
        <p:nvSpPr>
          <p:cNvPr id="4" name="Footer Placeholder 3">
            <a:extLst>
              <a:ext uri="{FF2B5EF4-FFF2-40B4-BE49-F238E27FC236}">
                <a16:creationId xmlns:a16="http://schemas.microsoft.com/office/drawing/2014/main" id="{02FB9E71-CFDD-2DA8-39D4-5E7A3AC2707C}"/>
              </a:ext>
            </a:extLst>
          </p:cNvPr>
          <p:cNvSpPr>
            <a:spLocks noGrp="1"/>
          </p:cNvSpPr>
          <p:nvPr>
            <p:ph type="ftr" sz="quarter" idx="11"/>
          </p:nvPr>
        </p:nvSpPr>
        <p:spPr/>
        <p:txBody>
          <a:bodyPr/>
          <a:lstStyle/>
          <a:p>
            <a:r>
              <a:rPr lang="en-US" b="1" dirty="0"/>
              <a:t>NCC 101 Training </a:t>
            </a:r>
            <a:r>
              <a:rPr lang="en-US" dirty="0"/>
              <a:t>– </a:t>
            </a:r>
            <a:r>
              <a:rPr lang="en-US" i="1" dirty="0"/>
              <a:t>Commercial  Energy Efficiency Provisions</a:t>
            </a:r>
          </a:p>
          <a:p>
            <a:endParaRPr lang="en-US" dirty="0"/>
          </a:p>
        </p:txBody>
      </p:sp>
      <p:pic>
        <p:nvPicPr>
          <p:cNvPr id="6" name="Picture 5">
            <a:extLst>
              <a:ext uri="{FF2B5EF4-FFF2-40B4-BE49-F238E27FC236}">
                <a16:creationId xmlns:a16="http://schemas.microsoft.com/office/drawing/2014/main" id="{9A2D0C3B-600A-52B2-8176-82D17902046F}"/>
              </a:ext>
            </a:extLst>
          </p:cNvPr>
          <p:cNvPicPr>
            <a:picLocks noChangeAspect="1"/>
          </p:cNvPicPr>
          <p:nvPr/>
        </p:nvPicPr>
        <p:blipFill rotWithShape="1">
          <a:blip r:embed="rId2"/>
          <a:srcRect t="19667" b="4644"/>
          <a:stretch/>
        </p:blipFill>
        <p:spPr>
          <a:xfrm>
            <a:off x="592324" y="3082826"/>
            <a:ext cx="13981472" cy="3239589"/>
          </a:xfrm>
          <a:prstGeom prst="rect">
            <a:avLst/>
          </a:prstGeom>
        </p:spPr>
      </p:pic>
    </p:spTree>
    <p:extLst>
      <p:ext uri="{BB962C8B-B14F-4D97-AF65-F5344CB8AC3E}">
        <p14:creationId xmlns:p14="http://schemas.microsoft.com/office/powerpoint/2010/main" val="27686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7107B-E096-2D9E-EB9A-D025966B4062}"/>
              </a:ext>
            </a:extLst>
          </p:cNvPr>
          <p:cNvSpPr>
            <a:spLocks noGrp="1"/>
          </p:cNvSpPr>
          <p:nvPr>
            <p:ph idx="1"/>
          </p:nvPr>
        </p:nvSpPr>
        <p:spPr>
          <a:xfrm>
            <a:off x="629264" y="2005171"/>
            <a:ext cx="13981472" cy="5851073"/>
          </a:xfrm>
        </p:spPr>
        <p:txBody>
          <a:bodyPr/>
          <a:lstStyle/>
          <a:p>
            <a:r>
              <a:rPr lang="en-AU" sz="2400" b="1" dirty="0"/>
              <a:t>Functional Statement</a:t>
            </a:r>
          </a:p>
          <a:p>
            <a:endParaRPr lang="en-AU" dirty="0"/>
          </a:p>
        </p:txBody>
      </p:sp>
      <p:sp>
        <p:nvSpPr>
          <p:cNvPr id="4" name="Footer Placeholder 3">
            <a:extLst>
              <a:ext uri="{FF2B5EF4-FFF2-40B4-BE49-F238E27FC236}">
                <a16:creationId xmlns:a16="http://schemas.microsoft.com/office/drawing/2014/main" id="{678F2BDE-F7AF-BD5F-44F6-39D032048F6A}"/>
              </a:ext>
            </a:extLst>
          </p:cNvPr>
          <p:cNvSpPr>
            <a:spLocks noGrp="1"/>
          </p:cNvSpPr>
          <p:nvPr>
            <p:ph type="ftr" sz="quarter" idx="11"/>
          </p:nvPr>
        </p:nvSpPr>
        <p:spPr/>
        <p:txBody>
          <a:bodyPr/>
          <a:lstStyle/>
          <a:p>
            <a:r>
              <a:rPr lang="en-US" b="1" dirty="0"/>
              <a:t>NCC 101 Training </a:t>
            </a:r>
            <a:r>
              <a:rPr lang="en-US" dirty="0"/>
              <a:t>– </a:t>
            </a:r>
            <a:r>
              <a:rPr lang="en-US" i="1" dirty="0"/>
              <a:t>Commercial  Energy Efficiency Provisions</a:t>
            </a:r>
          </a:p>
          <a:p>
            <a:endParaRPr lang="en-US" dirty="0"/>
          </a:p>
        </p:txBody>
      </p:sp>
      <p:pic>
        <p:nvPicPr>
          <p:cNvPr id="6" name="Picture 5">
            <a:extLst>
              <a:ext uri="{FF2B5EF4-FFF2-40B4-BE49-F238E27FC236}">
                <a16:creationId xmlns:a16="http://schemas.microsoft.com/office/drawing/2014/main" id="{8C333353-CE71-B219-B706-B54572068372}"/>
              </a:ext>
            </a:extLst>
          </p:cNvPr>
          <p:cNvPicPr>
            <a:picLocks noChangeAspect="1"/>
          </p:cNvPicPr>
          <p:nvPr/>
        </p:nvPicPr>
        <p:blipFill rotWithShape="1">
          <a:blip r:embed="rId2"/>
          <a:srcRect t="11483" b="5963"/>
          <a:stretch/>
        </p:blipFill>
        <p:spPr>
          <a:xfrm>
            <a:off x="642327" y="2582447"/>
            <a:ext cx="12929982" cy="4794067"/>
          </a:xfrm>
          <a:prstGeom prst="rect">
            <a:avLst/>
          </a:prstGeom>
        </p:spPr>
      </p:pic>
      <p:sp>
        <p:nvSpPr>
          <p:cNvPr id="8" name="Title 1">
            <a:extLst>
              <a:ext uri="{FF2B5EF4-FFF2-40B4-BE49-F238E27FC236}">
                <a16:creationId xmlns:a16="http://schemas.microsoft.com/office/drawing/2014/main" id="{E34CEF54-1FEE-E1A7-A1E1-A4CD15271095}"/>
              </a:ext>
            </a:extLst>
          </p:cNvPr>
          <p:cNvSpPr>
            <a:spLocks noGrp="1"/>
          </p:cNvSpPr>
          <p:nvPr>
            <p:ph type="title"/>
          </p:nvPr>
        </p:nvSpPr>
        <p:spPr>
          <a:xfrm>
            <a:off x="629264" y="542818"/>
            <a:ext cx="11149448" cy="797786"/>
          </a:xfrm>
        </p:spPr>
        <p:txBody>
          <a:bodyPr/>
          <a:lstStyle/>
          <a:p>
            <a:r>
              <a:rPr lang="en-AU" dirty="0"/>
              <a:t>Commercial Energy Efficiency Provisions</a:t>
            </a:r>
          </a:p>
        </p:txBody>
      </p:sp>
    </p:spTree>
    <p:extLst>
      <p:ext uri="{BB962C8B-B14F-4D97-AF65-F5344CB8AC3E}">
        <p14:creationId xmlns:p14="http://schemas.microsoft.com/office/powerpoint/2010/main" val="5615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C1BAE-488A-B62E-6E01-1C14FE3B9530}"/>
              </a:ext>
            </a:extLst>
          </p:cNvPr>
          <p:cNvSpPr>
            <a:spLocks noGrp="1"/>
          </p:cNvSpPr>
          <p:nvPr>
            <p:ph idx="1"/>
          </p:nvPr>
        </p:nvSpPr>
        <p:spPr>
          <a:xfrm>
            <a:off x="629264" y="2030278"/>
            <a:ext cx="13981472" cy="6205673"/>
          </a:xfrm>
        </p:spPr>
        <p:txBody>
          <a:bodyPr/>
          <a:lstStyle/>
          <a:p>
            <a:r>
              <a:rPr lang="en-AU" sz="2400" b="1" dirty="0"/>
              <a:t>Performance Requirements</a:t>
            </a:r>
          </a:p>
          <a:p>
            <a:pPr lvl="1"/>
            <a:r>
              <a:rPr lang="en-AU" sz="2000" dirty="0"/>
              <a:t>JPI Energy Use</a:t>
            </a:r>
          </a:p>
          <a:p>
            <a:endParaRPr lang="en-AU" dirty="0"/>
          </a:p>
        </p:txBody>
      </p:sp>
      <p:sp>
        <p:nvSpPr>
          <p:cNvPr id="4" name="Footer Placeholder 3">
            <a:extLst>
              <a:ext uri="{FF2B5EF4-FFF2-40B4-BE49-F238E27FC236}">
                <a16:creationId xmlns:a16="http://schemas.microsoft.com/office/drawing/2014/main" id="{5AE6F99C-67C9-0468-499C-2473559B27D9}"/>
              </a:ext>
            </a:extLst>
          </p:cNvPr>
          <p:cNvSpPr>
            <a:spLocks noGrp="1"/>
          </p:cNvSpPr>
          <p:nvPr>
            <p:ph type="ftr" sz="quarter" idx="11"/>
          </p:nvPr>
        </p:nvSpPr>
        <p:spPr/>
        <p:txBody>
          <a:bodyPr/>
          <a:lstStyle/>
          <a:p>
            <a:r>
              <a:rPr lang="en-US" b="1" dirty="0"/>
              <a:t>NCC 101 Training </a:t>
            </a:r>
            <a:r>
              <a:rPr lang="en-US" dirty="0"/>
              <a:t>– </a:t>
            </a:r>
            <a:r>
              <a:rPr lang="en-US" i="1" dirty="0"/>
              <a:t>Commercial  Energy Efficiency Provisions</a:t>
            </a:r>
          </a:p>
          <a:p>
            <a:endParaRPr lang="en-US" dirty="0"/>
          </a:p>
        </p:txBody>
      </p:sp>
      <p:pic>
        <p:nvPicPr>
          <p:cNvPr id="6" name="Picture 5">
            <a:extLst>
              <a:ext uri="{FF2B5EF4-FFF2-40B4-BE49-F238E27FC236}">
                <a16:creationId xmlns:a16="http://schemas.microsoft.com/office/drawing/2014/main" id="{3B5D9B2E-607F-6B25-0628-09E80CAAEB7C}"/>
              </a:ext>
            </a:extLst>
          </p:cNvPr>
          <p:cNvPicPr>
            <a:picLocks noChangeAspect="1"/>
          </p:cNvPicPr>
          <p:nvPr/>
        </p:nvPicPr>
        <p:blipFill rotWithShape="1">
          <a:blip r:embed="rId2"/>
          <a:srcRect t="10019"/>
          <a:stretch/>
        </p:blipFill>
        <p:spPr>
          <a:xfrm>
            <a:off x="4995080" y="2837338"/>
            <a:ext cx="9583069" cy="4883683"/>
          </a:xfrm>
          <a:prstGeom prst="rect">
            <a:avLst/>
          </a:prstGeom>
        </p:spPr>
      </p:pic>
      <p:sp>
        <p:nvSpPr>
          <p:cNvPr id="8" name="Title 1">
            <a:extLst>
              <a:ext uri="{FF2B5EF4-FFF2-40B4-BE49-F238E27FC236}">
                <a16:creationId xmlns:a16="http://schemas.microsoft.com/office/drawing/2014/main" id="{F205C455-28EC-DEFA-D21D-BE92DEC02F33}"/>
              </a:ext>
            </a:extLst>
          </p:cNvPr>
          <p:cNvSpPr>
            <a:spLocks noGrp="1"/>
          </p:cNvSpPr>
          <p:nvPr>
            <p:ph type="title"/>
          </p:nvPr>
        </p:nvSpPr>
        <p:spPr>
          <a:xfrm>
            <a:off x="629264" y="542818"/>
            <a:ext cx="11149448" cy="797786"/>
          </a:xfrm>
        </p:spPr>
        <p:txBody>
          <a:bodyPr/>
          <a:lstStyle/>
          <a:p>
            <a:r>
              <a:rPr lang="en-AU" dirty="0"/>
              <a:t>Commercial Energy Efficiency Provisions</a:t>
            </a:r>
          </a:p>
        </p:txBody>
      </p:sp>
    </p:spTree>
    <p:extLst>
      <p:ext uri="{BB962C8B-B14F-4D97-AF65-F5344CB8AC3E}">
        <p14:creationId xmlns:p14="http://schemas.microsoft.com/office/powerpoint/2010/main" val="32514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C46D3-6887-16AA-8A00-043D3ACCA032}"/>
              </a:ext>
            </a:extLst>
          </p:cNvPr>
          <p:cNvSpPr>
            <a:spLocks noGrp="1"/>
          </p:cNvSpPr>
          <p:nvPr>
            <p:ph idx="1"/>
          </p:nvPr>
        </p:nvSpPr>
        <p:spPr>
          <a:xfrm>
            <a:off x="629264" y="2092272"/>
            <a:ext cx="13981472" cy="6143680"/>
          </a:xfrm>
        </p:spPr>
        <p:txBody>
          <a:bodyPr/>
          <a:lstStyle/>
          <a:p>
            <a:r>
              <a:rPr lang="en-AU" sz="2400" b="1" dirty="0"/>
              <a:t>Verification Methods</a:t>
            </a:r>
          </a:p>
          <a:p>
            <a:pPr lvl="1"/>
            <a:r>
              <a:rPr lang="en-AU" sz="1800" dirty="0"/>
              <a:t>J1V1 NABERS</a:t>
            </a:r>
          </a:p>
          <a:p>
            <a:pPr lvl="1"/>
            <a:r>
              <a:rPr lang="en-AU" sz="1800" dirty="0"/>
              <a:t>J1V2 Greenstar</a:t>
            </a:r>
          </a:p>
          <a:p>
            <a:pPr lvl="1"/>
            <a:r>
              <a:rPr lang="en-AU" sz="1800" dirty="0"/>
              <a:t>J1V3 Reference building VM</a:t>
            </a:r>
          </a:p>
          <a:p>
            <a:pPr lvl="1"/>
            <a:r>
              <a:rPr lang="en-AU" sz="1800" dirty="0"/>
              <a:t>J1V34 Sealing</a:t>
            </a:r>
          </a:p>
          <a:p>
            <a:pPr marL="0" indent="0">
              <a:buNone/>
            </a:pPr>
            <a:endParaRPr lang="en-AU" dirty="0"/>
          </a:p>
        </p:txBody>
      </p:sp>
      <p:sp>
        <p:nvSpPr>
          <p:cNvPr id="4" name="Footer Placeholder 3">
            <a:extLst>
              <a:ext uri="{FF2B5EF4-FFF2-40B4-BE49-F238E27FC236}">
                <a16:creationId xmlns:a16="http://schemas.microsoft.com/office/drawing/2014/main" id="{EA779C1B-6120-D320-A79D-2058665913F9}"/>
              </a:ext>
            </a:extLst>
          </p:cNvPr>
          <p:cNvSpPr>
            <a:spLocks noGrp="1"/>
          </p:cNvSpPr>
          <p:nvPr>
            <p:ph type="ftr" sz="quarter" idx="11"/>
          </p:nvPr>
        </p:nvSpPr>
        <p:spPr/>
        <p:txBody>
          <a:bodyPr/>
          <a:lstStyle/>
          <a:p>
            <a:r>
              <a:rPr lang="en-US" b="1" dirty="0"/>
              <a:t>NCC 101 Training </a:t>
            </a:r>
            <a:r>
              <a:rPr lang="en-US" dirty="0"/>
              <a:t>– </a:t>
            </a:r>
            <a:r>
              <a:rPr lang="en-US" i="1" dirty="0"/>
              <a:t>Commercial  Energy Efficiency Provisions</a:t>
            </a:r>
          </a:p>
          <a:p>
            <a:endParaRPr lang="en-US" dirty="0"/>
          </a:p>
        </p:txBody>
      </p:sp>
      <p:pic>
        <p:nvPicPr>
          <p:cNvPr id="6" name="Picture 5">
            <a:extLst>
              <a:ext uri="{FF2B5EF4-FFF2-40B4-BE49-F238E27FC236}">
                <a16:creationId xmlns:a16="http://schemas.microsoft.com/office/drawing/2014/main" id="{1ED5D120-8EDB-C75A-683E-34E0DCAFB385}"/>
              </a:ext>
            </a:extLst>
          </p:cNvPr>
          <p:cNvPicPr>
            <a:picLocks noChangeAspect="1"/>
          </p:cNvPicPr>
          <p:nvPr/>
        </p:nvPicPr>
        <p:blipFill>
          <a:blip r:embed="rId2"/>
          <a:stretch>
            <a:fillRect/>
          </a:stretch>
        </p:blipFill>
        <p:spPr>
          <a:xfrm>
            <a:off x="4490112" y="2739240"/>
            <a:ext cx="10216665" cy="3719467"/>
          </a:xfrm>
          <a:prstGeom prst="rect">
            <a:avLst/>
          </a:prstGeom>
        </p:spPr>
      </p:pic>
      <p:sp>
        <p:nvSpPr>
          <p:cNvPr id="8" name="Title 1">
            <a:extLst>
              <a:ext uri="{FF2B5EF4-FFF2-40B4-BE49-F238E27FC236}">
                <a16:creationId xmlns:a16="http://schemas.microsoft.com/office/drawing/2014/main" id="{03264039-970D-371E-40EA-9BCE7924A9F4}"/>
              </a:ext>
            </a:extLst>
          </p:cNvPr>
          <p:cNvSpPr>
            <a:spLocks noGrp="1"/>
          </p:cNvSpPr>
          <p:nvPr>
            <p:ph type="title"/>
          </p:nvPr>
        </p:nvSpPr>
        <p:spPr>
          <a:xfrm>
            <a:off x="629264" y="542818"/>
            <a:ext cx="11149448" cy="797786"/>
          </a:xfrm>
        </p:spPr>
        <p:txBody>
          <a:bodyPr/>
          <a:lstStyle/>
          <a:p>
            <a:r>
              <a:rPr lang="en-AU" dirty="0"/>
              <a:t>Commercial Energy Efficiency Provisions</a:t>
            </a:r>
          </a:p>
        </p:txBody>
      </p:sp>
    </p:spTree>
    <p:extLst>
      <p:ext uri="{BB962C8B-B14F-4D97-AF65-F5344CB8AC3E}">
        <p14:creationId xmlns:p14="http://schemas.microsoft.com/office/powerpoint/2010/main" val="9725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16E40-C20B-FA1A-813F-C5F3691D55CA}"/>
              </a:ext>
            </a:extLst>
          </p:cNvPr>
          <p:cNvSpPr>
            <a:spLocks noGrp="1"/>
          </p:cNvSpPr>
          <p:nvPr>
            <p:ph idx="1"/>
          </p:nvPr>
        </p:nvSpPr>
        <p:spPr/>
        <p:txBody>
          <a:bodyPr>
            <a:normAutofit/>
          </a:bodyPr>
          <a:lstStyle/>
          <a:p>
            <a:r>
              <a:rPr lang="en-AU" sz="2400" b="1" dirty="0"/>
              <a:t>DTS</a:t>
            </a:r>
          </a:p>
          <a:p>
            <a:pPr lvl="1"/>
            <a:r>
              <a:rPr lang="en-AU" sz="1400" dirty="0"/>
              <a:t>Part J2 Application</a:t>
            </a:r>
          </a:p>
          <a:p>
            <a:pPr lvl="1"/>
            <a:r>
              <a:rPr lang="en-AU" sz="1400" dirty="0"/>
              <a:t>Part J4 Fabric</a:t>
            </a:r>
          </a:p>
          <a:p>
            <a:pPr lvl="1"/>
            <a:r>
              <a:rPr lang="en-AU" sz="1400" dirty="0"/>
              <a:t>Part J5 Sealing</a:t>
            </a:r>
          </a:p>
          <a:p>
            <a:pPr lvl="1"/>
            <a:r>
              <a:rPr lang="en-AU" sz="1400" dirty="0"/>
              <a:t>Part J6 Air-conditioning &amp; ventilation</a:t>
            </a:r>
          </a:p>
          <a:p>
            <a:pPr lvl="1"/>
            <a:r>
              <a:rPr lang="en-AU" sz="1400" dirty="0"/>
              <a:t>Part J7 Artificial lighting &amp; power</a:t>
            </a:r>
          </a:p>
          <a:p>
            <a:pPr lvl="1"/>
            <a:r>
              <a:rPr lang="en-AU" sz="1400" dirty="0"/>
              <a:t>Part J8 Heated Water</a:t>
            </a:r>
          </a:p>
          <a:p>
            <a:pPr lvl="1"/>
            <a:r>
              <a:rPr lang="en-AU" sz="1400" dirty="0"/>
              <a:t>Part J9 Energy monitoring &amp; on-site distributed </a:t>
            </a:r>
          </a:p>
          <a:p>
            <a:pPr marL="684213" lvl="2" indent="0">
              <a:buNone/>
            </a:pPr>
            <a:r>
              <a:rPr lang="en-AU" sz="1400" dirty="0"/>
              <a:t>energy resources</a:t>
            </a:r>
          </a:p>
          <a:p>
            <a:endParaRPr lang="en-AU" dirty="0"/>
          </a:p>
        </p:txBody>
      </p:sp>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Commercial  Energy Efficiency Provisions</a:t>
            </a:r>
          </a:p>
          <a:p>
            <a:endParaRPr lang="en-US" dirty="0"/>
          </a:p>
        </p:txBody>
      </p:sp>
      <p:pic>
        <p:nvPicPr>
          <p:cNvPr id="7" name="Picture 6">
            <a:extLst>
              <a:ext uri="{FF2B5EF4-FFF2-40B4-BE49-F238E27FC236}">
                <a16:creationId xmlns:a16="http://schemas.microsoft.com/office/drawing/2014/main" id="{DB8F6373-FC27-9FF0-E341-F57D4053A094}"/>
              </a:ext>
            </a:extLst>
          </p:cNvPr>
          <p:cNvPicPr>
            <a:picLocks noChangeAspect="1"/>
          </p:cNvPicPr>
          <p:nvPr/>
        </p:nvPicPr>
        <p:blipFill>
          <a:blip r:embed="rId2"/>
          <a:stretch>
            <a:fillRect/>
          </a:stretch>
        </p:blipFill>
        <p:spPr>
          <a:xfrm>
            <a:off x="6986019" y="1646296"/>
            <a:ext cx="7309282" cy="6364174"/>
          </a:xfrm>
          <a:prstGeom prst="rect">
            <a:avLst/>
          </a:prstGeom>
        </p:spPr>
      </p:pic>
      <p:sp>
        <p:nvSpPr>
          <p:cNvPr id="8" name="Title 1">
            <a:extLst>
              <a:ext uri="{FF2B5EF4-FFF2-40B4-BE49-F238E27FC236}">
                <a16:creationId xmlns:a16="http://schemas.microsoft.com/office/drawing/2014/main" id="{127C750B-9A78-E526-6A55-652A78146448}"/>
              </a:ext>
            </a:extLst>
          </p:cNvPr>
          <p:cNvSpPr>
            <a:spLocks noGrp="1"/>
          </p:cNvSpPr>
          <p:nvPr>
            <p:ph type="title"/>
          </p:nvPr>
        </p:nvSpPr>
        <p:spPr>
          <a:xfrm>
            <a:off x="629264" y="542818"/>
            <a:ext cx="11149448" cy="797786"/>
          </a:xfrm>
        </p:spPr>
        <p:txBody>
          <a:bodyPr/>
          <a:lstStyle/>
          <a:p>
            <a:r>
              <a:rPr lang="en-AU" dirty="0"/>
              <a:t>Commercial Energy Efficiency Provisions</a:t>
            </a:r>
          </a:p>
        </p:txBody>
      </p:sp>
    </p:spTree>
    <p:extLst>
      <p:ext uri="{BB962C8B-B14F-4D97-AF65-F5344CB8AC3E}">
        <p14:creationId xmlns:p14="http://schemas.microsoft.com/office/powerpoint/2010/main" val="25274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Residential Energy Efficiency Provisions</a:t>
            </a:r>
          </a:p>
          <a:p>
            <a:endParaRPr lang="en-US" dirty="0"/>
          </a:p>
        </p:txBody>
      </p:sp>
      <p:sp>
        <p:nvSpPr>
          <p:cNvPr id="8" name="TextBox 7">
            <a:extLst>
              <a:ext uri="{FF2B5EF4-FFF2-40B4-BE49-F238E27FC236}">
                <a16:creationId xmlns:a16="http://schemas.microsoft.com/office/drawing/2014/main" id="{36619F31-47C4-09B1-6A87-ABB2942D1E57}"/>
              </a:ext>
            </a:extLst>
          </p:cNvPr>
          <p:cNvSpPr txBox="1"/>
          <p:nvPr/>
        </p:nvSpPr>
        <p:spPr>
          <a:xfrm>
            <a:off x="629263" y="1627324"/>
            <a:ext cx="13435449" cy="461665"/>
          </a:xfrm>
          <a:prstGeom prst="rect">
            <a:avLst/>
          </a:prstGeom>
          <a:noFill/>
        </p:spPr>
        <p:txBody>
          <a:bodyPr wrap="square" rtlCol="0">
            <a:spAutoFit/>
          </a:bodyPr>
          <a:lstStyle/>
          <a:p>
            <a:pPr marL="285750" indent="-285750">
              <a:buFont typeface="Arial" panose="020B0604020202020204" pitchFamily="34" charset="0"/>
              <a:buChar char="•"/>
            </a:pPr>
            <a:r>
              <a:rPr lang="en-AU" sz="2400" b="1" dirty="0">
                <a:solidFill>
                  <a:schemeClr val="accent1"/>
                </a:solidFill>
              </a:rPr>
              <a:t>Objective (guidance)</a:t>
            </a:r>
          </a:p>
        </p:txBody>
      </p:sp>
      <p:pic>
        <p:nvPicPr>
          <p:cNvPr id="12" name="Picture 11">
            <a:extLst>
              <a:ext uri="{FF2B5EF4-FFF2-40B4-BE49-F238E27FC236}">
                <a16:creationId xmlns:a16="http://schemas.microsoft.com/office/drawing/2014/main" id="{7D80E18E-3EED-228F-3C3B-4AB25B9E5437}"/>
              </a:ext>
            </a:extLst>
          </p:cNvPr>
          <p:cNvPicPr>
            <a:picLocks noChangeAspect="1"/>
          </p:cNvPicPr>
          <p:nvPr/>
        </p:nvPicPr>
        <p:blipFill>
          <a:blip r:embed="rId2"/>
          <a:stretch>
            <a:fillRect/>
          </a:stretch>
        </p:blipFill>
        <p:spPr>
          <a:xfrm>
            <a:off x="629264" y="2153808"/>
            <a:ext cx="9545374" cy="2232214"/>
          </a:xfrm>
          <a:prstGeom prst="rect">
            <a:avLst/>
          </a:prstGeom>
        </p:spPr>
      </p:pic>
      <p:pic>
        <p:nvPicPr>
          <p:cNvPr id="14" name="Picture 13">
            <a:extLst>
              <a:ext uri="{FF2B5EF4-FFF2-40B4-BE49-F238E27FC236}">
                <a16:creationId xmlns:a16="http://schemas.microsoft.com/office/drawing/2014/main" id="{6985A18C-5389-F25F-B5B4-665ABF25C5F1}"/>
              </a:ext>
            </a:extLst>
          </p:cNvPr>
          <p:cNvPicPr>
            <a:picLocks noChangeAspect="1"/>
          </p:cNvPicPr>
          <p:nvPr/>
        </p:nvPicPr>
        <p:blipFill>
          <a:blip r:embed="rId3"/>
          <a:stretch>
            <a:fillRect/>
          </a:stretch>
        </p:blipFill>
        <p:spPr>
          <a:xfrm>
            <a:off x="629263" y="5039590"/>
            <a:ext cx="9545375" cy="2511782"/>
          </a:xfrm>
          <a:prstGeom prst="rect">
            <a:avLst/>
          </a:prstGeom>
        </p:spPr>
      </p:pic>
      <p:sp>
        <p:nvSpPr>
          <p:cNvPr id="15" name="TextBox 14">
            <a:extLst>
              <a:ext uri="{FF2B5EF4-FFF2-40B4-BE49-F238E27FC236}">
                <a16:creationId xmlns:a16="http://schemas.microsoft.com/office/drawing/2014/main" id="{FD1160F8-745C-2833-4770-1968B03A6534}"/>
              </a:ext>
            </a:extLst>
          </p:cNvPr>
          <p:cNvSpPr txBox="1"/>
          <p:nvPr/>
        </p:nvSpPr>
        <p:spPr>
          <a:xfrm>
            <a:off x="626677" y="4546186"/>
            <a:ext cx="13435449" cy="461665"/>
          </a:xfrm>
          <a:prstGeom prst="rect">
            <a:avLst/>
          </a:prstGeom>
          <a:noFill/>
        </p:spPr>
        <p:txBody>
          <a:bodyPr wrap="square" rtlCol="0">
            <a:spAutoFit/>
          </a:bodyPr>
          <a:lstStyle/>
          <a:p>
            <a:pPr marL="285750" indent="-285750">
              <a:buFont typeface="Arial" panose="020B0604020202020204" pitchFamily="34" charset="0"/>
              <a:buChar char="•"/>
            </a:pPr>
            <a:r>
              <a:rPr lang="en-AU" sz="2400" b="1" dirty="0">
                <a:solidFill>
                  <a:schemeClr val="accent1"/>
                </a:solidFill>
              </a:rPr>
              <a:t>Functional Statement (guidance)</a:t>
            </a:r>
          </a:p>
        </p:txBody>
      </p:sp>
      <p:sp>
        <p:nvSpPr>
          <p:cNvPr id="6" name="Title 1">
            <a:extLst>
              <a:ext uri="{FF2B5EF4-FFF2-40B4-BE49-F238E27FC236}">
                <a16:creationId xmlns:a16="http://schemas.microsoft.com/office/drawing/2014/main" id="{82E5493E-3163-1F34-D31C-06FD07DCAF1D}"/>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31537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Residential Energy Efficiency Provisions</a:t>
            </a:r>
          </a:p>
          <a:p>
            <a:endParaRPr lang="en-US" dirty="0"/>
          </a:p>
        </p:txBody>
      </p:sp>
      <p:sp>
        <p:nvSpPr>
          <p:cNvPr id="8" name="TextBox 7">
            <a:extLst>
              <a:ext uri="{FF2B5EF4-FFF2-40B4-BE49-F238E27FC236}">
                <a16:creationId xmlns:a16="http://schemas.microsoft.com/office/drawing/2014/main" id="{36619F31-47C4-09B1-6A87-ABB2942D1E57}"/>
              </a:ext>
            </a:extLst>
          </p:cNvPr>
          <p:cNvSpPr txBox="1"/>
          <p:nvPr/>
        </p:nvSpPr>
        <p:spPr>
          <a:xfrm>
            <a:off x="626683" y="1614134"/>
            <a:ext cx="13435449" cy="738664"/>
          </a:xfrm>
          <a:prstGeom prst="rect">
            <a:avLst/>
          </a:prstGeom>
          <a:noFill/>
        </p:spPr>
        <p:txBody>
          <a:bodyPr wrap="square" rtlCol="0">
            <a:spAutoFit/>
          </a:bodyPr>
          <a:lstStyle/>
          <a:p>
            <a:pPr marL="285750" indent="-285750">
              <a:buFont typeface="Arial" panose="020B0604020202020204" pitchFamily="34" charset="0"/>
              <a:buChar char="•"/>
            </a:pPr>
            <a:r>
              <a:rPr lang="en-AU" sz="2400" b="1" dirty="0">
                <a:solidFill>
                  <a:schemeClr val="accent1"/>
                </a:solidFill>
              </a:rPr>
              <a:t>Performance Requirements (mandatory)</a:t>
            </a:r>
          </a:p>
          <a:p>
            <a:pPr marL="742950" lvl="1" indent="-285750">
              <a:buFont typeface="Symbol" panose="05050102010706020507" pitchFamily="18" charset="2"/>
              <a:buChar char="¾"/>
            </a:pPr>
            <a:r>
              <a:rPr lang="en-AU" dirty="0">
                <a:solidFill>
                  <a:schemeClr val="accent1"/>
                </a:solidFill>
              </a:rPr>
              <a:t>Thermal Comfort</a:t>
            </a:r>
          </a:p>
        </p:txBody>
      </p:sp>
      <p:pic>
        <p:nvPicPr>
          <p:cNvPr id="5" name="Picture 4">
            <a:extLst>
              <a:ext uri="{FF2B5EF4-FFF2-40B4-BE49-F238E27FC236}">
                <a16:creationId xmlns:a16="http://schemas.microsoft.com/office/drawing/2014/main" id="{1792A453-FC05-A55A-DDDF-D1AAFB648538}"/>
              </a:ext>
            </a:extLst>
          </p:cNvPr>
          <p:cNvPicPr>
            <a:picLocks noChangeAspect="1"/>
          </p:cNvPicPr>
          <p:nvPr/>
        </p:nvPicPr>
        <p:blipFill>
          <a:blip r:embed="rId2"/>
          <a:stretch>
            <a:fillRect/>
          </a:stretch>
        </p:blipFill>
        <p:spPr>
          <a:xfrm>
            <a:off x="720672" y="2375347"/>
            <a:ext cx="7663911" cy="1465659"/>
          </a:xfrm>
          <a:prstGeom prst="rect">
            <a:avLst/>
          </a:prstGeom>
        </p:spPr>
      </p:pic>
      <p:sp>
        <p:nvSpPr>
          <p:cNvPr id="6" name="TextBox 5">
            <a:extLst>
              <a:ext uri="{FF2B5EF4-FFF2-40B4-BE49-F238E27FC236}">
                <a16:creationId xmlns:a16="http://schemas.microsoft.com/office/drawing/2014/main" id="{1AB3C06B-8A29-2DC7-57F9-DEA9B0B1FF91}"/>
              </a:ext>
            </a:extLst>
          </p:cNvPr>
          <p:cNvSpPr txBox="1"/>
          <p:nvPr/>
        </p:nvSpPr>
        <p:spPr>
          <a:xfrm>
            <a:off x="626683" y="4119971"/>
            <a:ext cx="13435449" cy="369332"/>
          </a:xfrm>
          <a:prstGeom prst="rect">
            <a:avLst/>
          </a:prstGeom>
          <a:noFill/>
        </p:spPr>
        <p:txBody>
          <a:bodyPr wrap="square" rtlCol="0">
            <a:spAutoFit/>
          </a:bodyPr>
          <a:lstStyle/>
          <a:p>
            <a:pPr marL="742950" lvl="1" indent="-285750">
              <a:buFont typeface="Symbol" panose="05050102010706020507" pitchFamily="18" charset="2"/>
              <a:buChar char="¾"/>
            </a:pPr>
            <a:r>
              <a:rPr lang="en-AU" dirty="0">
                <a:solidFill>
                  <a:schemeClr val="accent1"/>
                </a:solidFill>
              </a:rPr>
              <a:t>Whole-of-home</a:t>
            </a:r>
          </a:p>
        </p:txBody>
      </p:sp>
      <p:pic>
        <p:nvPicPr>
          <p:cNvPr id="9" name="Picture 8">
            <a:extLst>
              <a:ext uri="{FF2B5EF4-FFF2-40B4-BE49-F238E27FC236}">
                <a16:creationId xmlns:a16="http://schemas.microsoft.com/office/drawing/2014/main" id="{74368D13-CE0B-A6FA-CB03-44F7883603BB}"/>
              </a:ext>
            </a:extLst>
          </p:cNvPr>
          <p:cNvPicPr>
            <a:picLocks noChangeAspect="1"/>
          </p:cNvPicPr>
          <p:nvPr/>
        </p:nvPicPr>
        <p:blipFill>
          <a:blip r:embed="rId3"/>
          <a:stretch>
            <a:fillRect/>
          </a:stretch>
        </p:blipFill>
        <p:spPr>
          <a:xfrm>
            <a:off x="720671" y="4504019"/>
            <a:ext cx="7663911" cy="3393609"/>
          </a:xfrm>
          <a:prstGeom prst="rect">
            <a:avLst/>
          </a:prstGeom>
        </p:spPr>
      </p:pic>
      <p:sp>
        <p:nvSpPr>
          <p:cNvPr id="10" name="Title 1">
            <a:extLst>
              <a:ext uri="{FF2B5EF4-FFF2-40B4-BE49-F238E27FC236}">
                <a16:creationId xmlns:a16="http://schemas.microsoft.com/office/drawing/2014/main" id="{C7AB6213-CCA4-9077-65B2-D93619B50889}"/>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39564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C061-43FE-D9FE-9917-7C78FB9048EE}"/>
              </a:ext>
            </a:extLst>
          </p:cNvPr>
          <p:cNvSpPr>
            <a:spLocks noGrp="1"/>
          </p:cNvSpPr>
          <p:nvPr>
            <p:ph type="title"/>
          </p:nvPr>
        </p:nvSpPr>
        <p:spPr>
          <a:xfrm>
            <a:off x="629264" y="1408741"/>
            <a:ext cx="9634408" cy="6456352"/>
          </a:xfrm>
        </p:spPr>
        <p:txBody>
          <a:bodyPr>
            <a:noAutofit/>
          </a:bodyPr>
          <a:lstStyle/>
          <a:p>
            <a:pPr>
              <a:lnSpc>
                <a:spcPct val="150000"/>
              </a:lnSpc>
            </a:pPr>
            <a:r>
              <a:rPr lang="en-AU" sz="2400" b="0" dirty="0"/>
              <a:t>1. ABCB</a:t>
            </a:r>
            <a:br>
              <a:rPr lang="en-AU" sz="2400" b="0" dirty="0"/>
            </a:br>
            <a:r>
              <a:rPr lang="en-AU" sz="2400" b="0" dirty="0"/>
              <a:t>2. IGA</a:t>
            </a:r>
            <a:br>
              <a:rPr lang="en-AU" sz="2400" b="0" dirty="0"/>
            </a:br>
            <a:r>
              <a:rPr lang="en-AU" sz="2400" b="0" dirty="0"/>
              <a:t>3. ABCB structure</a:t>
            </a:r>
            <a:br>
              <a:rPr lang="en-AU" sz="2400" b="0" dirty="0"/>
            </a:br>
            <a:r>
              <a:rPr lang="en-AU" sz="2400" b="0" dirty="0"/>
              <a:t>4. Hierarchy of building regulations</a:t>
            </a:r>
            <a:br>
              <a:rPr lang="en-AU" sz="2400" b="0" dirty="0"/>
            </a:br>
            <a:r>
              <a:rPr lang="en-AU" sz="2400" b="0" dirty="0"/>
              <a:t>5. What the IGA says about the NCC</a:t>
            </a:r>
            <a:br>
              <a:rPr lang="en-AU" sz="2400" b="0" dirty="0"/>
            </a:br>
            <a:r>
              <a:rPr lang="en-AU" sz="2400" b="0" dirty="0"/>
              <a:t>6. NCC structure</a:t>
            </a:r>
            <a:br>
              <a:rPr lang="en-AU" sz="2400" b="0" dirty="0"/>
            </a:br>
            <a:r>
              <a:rPr lang="en-AU" sz="2400" b="0" dirty="0"/>
              <a:t>7. Consistent Volume Structure</a:t>
            </a:r>
            <a:br>
              <a:rPr lang="en-AU" sz="2400" b="0" dirty="0"/>
            </a:br>
            <a:r>
              <a:rPr lang="en-AU" sz="2400" b="0" dirty="0"/>
              <a:t>8. Compliance pathways</a:t>
            </a:r>
            <a:br>
              <a:rPr lang="en-AU" sz="2400" b="0" dirty="0"/>
            </a:br>
            <a:r>
              <a:rPr lang="en-AU" sz="2400" b="0" dirty="0"/>
              <a:t>9. Building classifications</a:t>
            </a:r>
            <a:br>
              <a:rPr lang="en-AU" sz="2400" b="0" dirty="0"/>
            </a:br>
            <a:r>
              <a:rPr lang="en-AU" sz="2400" b="0" dirty="0"/>
              <a:t>10. NCC development cycle</a:t>
            </a:r>
            <a:br>
              <a:rPr lang="en-AU" sz="2400" b="0" dirty="0"/>
            </a:br>
            <a:r>
              <a:rPr lang="en-AU" sz="2400" b="0" dirty="0"/>
              <a:t>11. Commercial energy efficiency provisions</a:t>
            </a:r>
            <a:br>
              <a:rPr lang="en-AU" sz="2400" b="0" dirty="0"/>
            </a:br>
            <a:r>
              <a:rPr lang="en-AU" sz="2400" b="0" dirty="0"/>
              <a:t>12. Residential energy efficiency provisions</a:t>
            </a:r>
            <a:endParaRPr lang="en-AU" sz="2400" dirty="0"/>
          </a:p>
        </p:txBody>
      </p:sp>
      <p:sp>
        <p:nvSpPr>
          <p:cNvPr id="3" name="Text Placeholder 2">
            <a:extLst>
              <a:ext uri="{FF2B5EF4-FFF2-40B4-BE49-F238E27FC236}">
                <a16:creationId xmlns:a16="http://schemas.microsoft.com/office/drawing/2014/main" id="{D77D76B0-E580-6ABB-EDE5-C87F11811224}"/>
              </a:ext>
            </a:extLst>
          </p:cNvPr>
          <p:cNvSpPr>
            <a:spLocks noGrp="1"/>
          </p:cNvSpPr>
          <p:nvPr>
            <p:ph type="body" idx="1"/>
          </p:nvPr>
        </p:nvSpPr>
        <p:spPr>
          <a:xfrm>
            <a:off x="520407" y="424628"/>
            <a:ext cx="9634408" cy="1065591"/>
          </a:xfrm>
        </p:spPr>
        <p:txBody>
          <a:bodyPr/>
          <a:lstStyle/>
          <a:p>
            <a:r>
              <a:rPr lang="en-AU" dirty="0"/>
              <a:t>Contents:</a:t>
            </a:r>
          </a:p>
        </p:txBody>
      </p:sp>
      <p:sp>
        <p:nvSpPr>
          <p:cNvPr id="4" name="Footer Placeholder 3">
            <a:extLst>
              <a:ext uri="{FF2B5EF4-FFF2-40B4-BE49-F238E27FC236}">
                <a16:creationId xmlns:a16="http://schemas.microsoft.com/office/drawing/2014/main" id="{31FB081D-5F6A-4E1B-2F56-07CCB601654F}"/>
              </a:ext>
            </a:extLst>
          </p:cNvPr>
          <p:cNvSpPr>
            <a:spLocks noGrp="1"/>
          </p:cNvSpPr>
          <p:nvPr>
            <p:ph type="ftr" sz="quarter" idx="11"/>
          </p:nvPr>
        </p:nvSpPr>
        <p:spPr/>
        <p:txBody>
          <a:bodyPr/>
          <a:lstStyle/>
          <a:p>
            <a:r>
              <a:rPr lang="en-US" b="1" dirty="0"/>
              <a:t>NCC 101 Training - </a:t>
            </a:r>
            <a:r>
              <a:rPr lang="en-US" i="1" dirty="0"/>
              <a:t>Contents</a:t>
            </a:r>
          </a:p>
        </p:txBody>
      </p:sp>
    </p:spTree>
    <p:extLst>
      <p:ext uri="{BB962C8B-B14F-4D97-AF65-F5344CB8AC3E}">
        <p14:creationId xmlns:p14="http://schemas.microsoft.com/office/powerpoint/2010/main" val="201666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DCCFE6-BB64-9D11-7A20-97274D717B4D}"/>
              </a:ext>
            </a:extLst>
          </p:cNvPr>
          <p:cNvSpPr>
            <a:spLocks noGrp="1"/>
          </p:cNvSpPr>
          <p:nvPr>
            <p:ph type="ftr" sz="quarter" idx="11"/>
          </p:nvPr>
        </p:nvSpPr>
        <p:spPr/>
        <p:txBody>
          <a:bodyPr/>
          <a:lstStyle/>
          <a:p>
            <a:r>
              <a:rPr lang="en-US" b="1" dirty="0"/>
              <a:t>NCC 101 Training </a:t>
            </a:r>
            <a:r>
              <a:rPr lang="en-US" dirty="0"/>
              <a:t>– Residential Energy Efficiency: </a:t>
            </a:r>
            <a:r>
              <a:rPr lang="en-US" i="1" dirty="0"/>
              <a:t>Compliance Pathways</a:t>
            </a:r>
          </a:p>
        </p:txBody>
      </p:sp>
      <p:grpSp>
        <p:nvGrpSpPr>
          <p:cNvPr id="13" name="Perf Requts Arrow Group">
            <a:extLst>
              <a:ext uri="{FF2B5EF4-FFF2-40B4-BE49-F238E27FC236}">
                <a16:creationId xmlns:a16="http://schemas.microsoft.com/office/drawing/2014/main" id="{B3C1E19B-3034-F65F-E652-402543081B5A}"/>
              </a:ext>
            </a:extLst>
          </p:cNvPr>
          <p:cNvGrpSpPr/>
          <p:nvPr/>
        </p:nvGrpSpPr>
        <p:grpSpPr>
          <a:xfrm rot="10800000">
            <a:off x="6195502" y="3689658"/>
            <a:ext cx="2905200" cy="983724"/>
            <a:chOff x="3884239" y="4836122"/>
            <a:chExt cx="2905200" cy="983724"/>
          </a:xfrm>
        </p:grpSpPr>
        <p:cxnSp>
          <p:nvCxnSpPr>
            <p:cNvPr id="14" name="Straight Connector 13">
              <a:extLst>
                <a:ext uri="{FF2B5EF4-FFF2-40B4-BE49-F238E27FC236}">
                  <a16:creationId xmlns:a16="http://schemas.microsoft.com/office/drawing/2014/main" id="{74A28AC0-F273-5991-ECC5-09D3120F92A8}"/>
                </a:ext>
              </a:extLst>
            </p:cNvPr>
            <p:cNvCxnSpPr>
              <a:cxnSpLocks/>
            </p:cNvCxnSpPr>
            <p:nvPr/>
          </p:nvCxnSpPr>
          <p:spPr>
            <a:xfrm rot="5400000">
              <a:off x="5336839" y="4175522"/>
              <a:ext cx="0" cy="29052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F20D74-85D8-8E18-77EE-E6C054301830}"/>
                </a:ext>
              </a:extLst>
            </p:cNvPr>
            <p:cNvCxnSpPr>
              <a:cxnSpLocks/>
            </p:cNvCxnSpPr>
            <p:nvPr/>
          </p:nvCxnSpPr>
          <p:spPr>
            <a:xfrm rot="10800000" flipH="1">
              <a:off x="6770469" y="4839379"/>
              <a:ext cx="10503" cy="7920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C371CC-16A1-5220-5F67-B1630215A22F}"/>
                </a:ext>
              </a:extLst>
            </p:cNvPr>
            <p:cNvCxnSpPr>
              <a:cxnSpLocks/>
            </p:cNvCxnSpPr>
            <p:nvPr/>
          </p:nvCxnSpPr>
          <p:spPr>
            <a:xfrm rot="10800000">
              <a:off x="3901738" y="4836122"/>
              <a:ext cx="0" cy="7920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B14210-E3B5-5E47-55E4-A92A6A6E58C0}"/>
                </a:ext>
              </a:extLst>
            </p:cNvPr>
            <p:cNvCxnSpPr/>
            <p:nvPr/>
          </p:nvCxnSpPr>
          <p:spPr>
            <a:xfrm>
              <a:off x="5343525" y="5639846"/>
              <a:ext cx="0" cy="180000"/>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2CBCA2D3-C220-4018-1CEF-EBF39EC2D868}"/>
              </a:ext>
            </a:extLst>
          </p:cNvPr>
          <p:cNvSpPr/>
          <p:nvPr/>
        </p:nvSpPr>
        <p:spPr>
          <a:xfrm>
            <a:off x="4533263" y="2630431"/>
            <a:ext cx="6492239" cy="107229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PERFORMANCE REQUIREMENTS</a:t>
            </a:r>
          </a:p>
        </p:txBody>
      </p:sp>
      <p:sp>
        <p:nvSpPr>
          <p:cNvPr id="24" name="Rectangle: Rounded Corners 23">
            <a:extLst>
              <a:ext uri="{FF2B5EF4-FFF2-40B4-BE49-F238E27FC236}">
                <a16:creationId xmlns:a16="http://schemas.microsoft.com/office/drawing/2014/main" id="{00AF9540-17AD-36E6-B4C1-7A54811D3FF7}"/>
              </a:ext>
            </a:extLst>
          </p:cNvPr>
          <p:cNvSpPr/>
          <p:nvPr/>
        </p:nvSpPr>
        <p:spPr>
          <a:xfrm>
            <a:off x="4180564" y="4681662"/>
            <a:ext cx="3014046" cy="1117990"/>
          </a:xfrm>
          <a:prstGeom prst="roundRec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endParaRPr lang="en-AU" b="1" dirty="0"/>
          </a:p>
          <a:p>
            <a:pPr algn="ctr"/>
            <a:r>
              <a:rPr lang="en-AU" b="1" dirty="0"/>
              <a:t>PERFORMANCE SOLUTION</a:t>
            </a:r>
          </a:p>
          <a:p>
            <a:pPr algn="ctr"/>
            <a:endParaRPr lang="en-AU" b="1" dirty="0"/>
          </a:p>
        </p:txBody>
      </p:sp>
      <p:sp>
        <p:nvSpPr>
          <p:cNvPr id="25" name="Rectangle: Rounded Corners 24">
            <a:extLst>
              <a:ext uri="{FF2B5EF4-FFF2-40B4-BE49-F238E27FC236}">
                <a16:creationId xmlns:a16="http://schemas.microsoft.com/office/drawing/2014/main" id="{640FED32-387D-1F6F-E43E-056C7BF3A7D1}"/>
              </a:ext>
            </a:extLst>
          </p:cNvPr>
          <p:cNvSpPr/>
          <p:nvPr/>
        </p:nvSpPr>
        <p:spPr>
          <a:xfrm>
            <a:off x="8208061" y="4704958"/>
            <a:ext cx="3014046" cy="1055505"/>
          </a:xfrm>
          <a:prstGeom prst="roundRec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r>
              <a:rPr lang="en-AU" b="1" dirty="0"/>
              <a:t>DTS</a:t>
            </a:r>
          </a:p>
          <a:p>
            <a:pPr algn="ctr"/>
            <a:r>
              <a:rPr lang="en-AU" b="1" dirty="0"/>
              <a:t>SOLUTION</a:t>
            </a:r>
          </a:p>
        </p:txBody>
      </p:sp>
      <p:sp>
        <p:nvSpPr>
          <p:cNvPr id="27" name="Rectangle: Rounded Corners 26">
            <a:extLst>
              <a:ext uri="{FF2B5EF4-FFF2-40B4-BE49-F238E27FC236}">
                <a16:creationId xmlns:a16="http://schemas.microsoft.com/office/drawing/2014/main" id="{20082DC3-41C9-F87D-DDE7-2EAB46A82052}"/>
              </a:ext>
            </a:extLst>
          </p:cNvPr>
          <p:cNvSpPr/>
          <p:nvPr/>
        </p:nvSpPr>
        <p:spPr>
          <a:xfrm>
            <a:off x="4313925" y="5917452"/>
            <a:ext cx="2778250" cy="6824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Verification using a reference building (VURB)</a:t>
            </a:r>
          </a:p>
        </p:txBody>
      </p:sp>
      <p:sp>
        <p:nvSpPr>
          <p:cNvPr id="29" name="Rectangle: Rounded Corners 28">
            <a:extLst>
              <a:ext uri="{FF2B5EF4-FFF2-40B4-BE49-F238E27FC236}">
                <a16:creationId xmlns:a16="http://schemas.microsoft.com/office/drawing/2014/main" id="{7F99EA52-B745-1ED9-EBE3-BAC677E2BE67}"/>
              </a:ext>
            </a:extLst>
          </p:cNvPr>
          <p:cNvSpPr/>
          <p:nvPr/>
        </p:nvSpPr>
        <p:spPr>
          <a:xfrm>
            <a:off x="4416360" y="6712493"/>
            <a:ext cx="2573380" cy="6321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Verification of building envelope sealing</a:t>
            </a:r>
          </a:p>
        </p:txBody>
      </p:sp>
      <p:sp>
        <p:nvSpPr>
          <p:cNvPr id="34" name="TextBox 33">
            <a:extLst>
              <a:ext uri="{FF2B5EF4-FFF2-40B4-BE49-F238E27FC236}">
                <a16:creationId xmlns:a16="http://schemas.microsoft.com/office/drawing/2014/main" id="{E769E80B-475F-AC8D-E30D-A38876FB68E6}"/>
              </a:ext>
            </a:extLst>
          </p:cNvPr>
          <p:cNvSpPr txBox="1"/>
          <p:nvPr/>
        </p:nvSpPr>
        <p:spPr>
          <a:xfrm>
            <a:off x="7194610" y="4888831"/>
            <a:ext cx="1013451" cy="707886"/>
          </a:xfrm>
          <a:prstGeom prst="rect">
            <a:avLst/>
          </a:prstGeom>
          <a:noFill/>
        </p:spPr>
        <p:txBody>
          <a:bodyPr wrap="square" rtlCol="0">
            <a:spAutoFit/>
          </a:bodyPr>
          <a:lstStyle/>
          <a:p>
            <a:pPr algn="ctr"/>
            <a:r>
              <a:rPr lang="en-AU" dirty="0"/>
              <a:t> </a:t>
            </a:r>
            <a:r>
              <a:rPr lang="en-AU" sz="2000" b="1" dirty="0"/>
              <a:t>AND/ OR</a:t>
            </a:r>
            <a:endParaRPr lang="en-AU" b="1" dirty="0"/>
          </a:p>
        </p:txBody>
      </p:sp>
      <p:sp>
        <p:nvSpPr>
          <p:cNvPr id="10" name="TextBox 9">
            <a:extLst>
              <a:ext uri="{FF2B5EF4-FFF2-40B4-BE49-F238E27FC236}">
                <a16:creationId xmlns:a16="http://schemas.microsoft.com/office/drawing/2014/main" id="{BAF9CB14-20EC-5503-8E2D-78FE448B8A1E}"/>
              </a:ext>
            </a:extLst>
          </p:cNvPr>
          <p:cNvSpPr txBox="1"/>
          <p:nvPr/>
        </p:nvSpPr>
        <p:spPr>
          <a:xfrm>
            <a:off x="550494" y="1805208"/>
            <a:ext cx="3973730" cy="461665"/>
          </a:xfrm>
          <a:prstGeom prst="rect">
            <a:avLst/>
          </a:prstGeom>
          <a:noFill/>
        </p:spPr>
        <p:txBody>
          <a:bodyPr wrap="square" rtlCol="0">
            <a:spAutoFit/>
          </a:bodyPr>
          <a:lstStyle/>
          <a:p>
            <a:pPr marL="342900" indent="-342900">
              <a:buFont typeface="Arial" panose="020B0604020202020204" pitchFamily="34" charset="0"/>
              <a:buChar char="•"/>
            </a:pPr>
            <a:r>
              <a:rPr lang="en-AU" sz="2400" b="1" dirty="0">
                <a:solidFill>
                  <a:schemeClr val="accent1"/>
                </a:solidFill>
              </a:rPr>
              <a:t>Compliance Pathways</a:t>
            </a:r>
          </a:p>
        </p:txBody>
      </p:sp>
      <p:sp>
        <p:nvSpPr>
          <p:cNvPr id="19" name="Rectangle: Rounded Corners 18">
            <a:extLst>
              <a:ext uri="{FF2B5EF4-FFF2-40B4-BE49-F238E27FC236}">
                <a16:creationId xmlns:a16="http://schemas.microsoft.com/office/drawing/2014/main" id="{1D536DBD-3FFE-E5C4-09A8-834B7B223318}"/>
              </a:ext>
            </a:extLst>
          </p:cNvPr>
          <p:cNvSpPr/>
          <p:nvPr/>
        </p:nvSpPr>
        <p:spPr>
          <a:xfrm>
            <a:off x="8412344" y="5907123"/>
            <a:ext cx="2573380" cy="6824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err="1">
                <a:solidFill>
                  <a:schemeClr val="accent4"/>
                </a:solidFill>
              </a:rPr>
              <a:t>NatHERS</a:t>
            </a:r>
            <a:endParaRPr lang="en-AU" sz="1600" dirty="0">
              <a:solidFill>
                <a:schemeClr val="accent4"/>
              </a:solidFill>
            </a:endParaRPr>
          </a:p>
        </p:txBody>
      </p:sp>
      <p:sp>
        <p:nvSpPr>
          <p:cNvPr id="20" name="Rectangle: Rounded Corners 19">
            <a:extLst>
              <a:ext uri="{FF2B5EF4-FFF2-40B4-BE49-F238E27FC236}">
                <a16:creationId xmlns:a16="http://schemas.microsoft.com/office/drawing/2014/main" id="{B31146B1-24ED-E04B-BF5D-B7D5C0AD8D74}"/>
              </a:ext>
            </a:extLst>
          </p:cNvPr>
          <p:cNvSpPr/>
          <p:nvPr/>
        </p:nvSpPr>
        <p:spPr>
          <a:xfrm>
            <a:off x="8412344" y="6702479"/>
            <a:ext cx="2573380" cy="6824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dirty="0">
                <a:solidFill>
                  <a:schemeClr val="accent4"/>
                </a:solidFill>
              </a:rPr>
              <a:t>DTS elemental provisions</a:t>
            </a:r>
          </a:p>
        </p:txBody>
      </p:sp>
      <p:sp>
        <p:nvSpPr>
          <p:cNvPr id="6" name="Title 1">
            <a:extLst>
              <a:ext uri="{FF2B5EF4-FFF2-40B4-BE49-F238E27FC236}">
                <a16:creationId xmlns:a16="http://schemas.microsoft.com/office/drawing/2014/main" id="{DC3D349B-0289-C25D-BCB3-DAD973A22E05}"/>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25833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9" grpId="0" animBg="1"/>
      <p:bldP spid="34" grpId="0"/>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Residential Energy Efficiency Provisions</a:t>
            </a:r>
          </a:p>
          <a:p>
            <a:endParaRPr lang="en-US" dirty="0"/>
          </a:p>
        </p:txBody>
      </p:sp>
      <p:sp>
        <p:nvSpPr>
          <p:cNvPr id="8" name="TextBox 7">
            <a:extLst>
              <a:ext uri="{FF2B5EF4-FFF2-40B4-BE49-F238E27FC236}">
                <a16:creationId xmlns:a16="http://schemas.microsoft.com/office/drawing/2014/main" id="{36619F31-47C4-09B1-6A87-ABB2942D1E57}"/>
              </a:ext>
            </a:extLst>
          </p:cNvPr>
          <p:cNvSpPr txBox="1"/>
          <p:nvPr/>
        </p:nvSpPr>
        <p:spPr>
          <a:xfrm>
            <a:off x="613766" y="1689325"/>
            <a:ext cx="7879305" cy="6340069"/>
          </a:xfrm>
          <a:prstGeom prst="rect">
            <a:avLst/>
          </a:prstGeom>
          <a:noFill/>
        </p:spPr>
        <p:txBody>
          <a:bodyPr wrap="square" rtlCol="0">
            <a:spAutoFit/>
          </a:bodyPr>
          <a:lstStyle/>
          <a:p>
            <a:pPr marL="285750" indent="-285750">
              <a:buFont typeface="Arial" panose="020B0604020202020204" pitchFamily="34" charset="0"/>
              <a:buChar char="•"/>
            </a:pPr>
            <a:r>
              <a:rPr lang="en-AU" sz="2400" b="1" dirty="0" err="1">
                <a:solidFill>
                  <a:schemeClr val="accent1"/>
                </a:solidFill>
              </a:rPr>
              <a:t>NatHERS</a:t>
            </a:r>
            <a:r>
              <a:rPr lang="en-AU" sz="2400" b="1" dirty="0">
                <a:solidFill>
                  <a:schemeClr val="accent1"/>
                </a:solidFill>
              </a:rPr>
              <a:t> Compliance Pathways</a:t>
            </a:r>
          </a:p>
          <a:p>
            <a:pPr marL="742950" lvl="1" indent="-285750">
              <a:lnSpc>
                <a:spcPct val="150000"/>
              </a:lnSpc>
              <a:buFont typeface="Symbol" panose="05050102010706020507" pitchFamily="18" charset="2"/>
              <a:buChar char="¾"/>
            </a:pPr>
            <a:r>
              <a:rPr lang="en-AU" sz="2500" dirty="0">
                <a:solidFill>
                  <a:schemeClr val="accent1"/>
                </a:solidFill>
              </a:rPr>
              <a:t>Specification 42</a:t>
            </a:r>
          </a:p>
          <a:p>
            <a:pPr marL="1200150" lvl="2" indent="-285750">
              <a:lnSpc>
                <a:spcPct val="150000"/>
              </a:lnSpc>
              <a:buFont typeface="Symbol" panose="05050102010706020507" pitchFamily="18" charset="2"/>
              <a:buChar char="¾"/>
            </a:pPr>
            <a:r>
              <a:rPr lang="en-AU" sz="2200" dirty="0">
                <a:solidFill>
                  <a:schemeClr val="accent1"/>
                </a:solidFill>
              </a:rPr>
              <a:t>7 stars unless outdoor living area in climate zones 1 and 2</a:t>
            </a:r>
          </a:p>
          <a:p>
            <a:pPr marL="1200150" lvl="2" indent="-285750">
              <a:lnSpc>
                <a:spcPct val="150000"/>
              </a:lnSpc>
              <a:buFont typeface="Symbol" panose="05050102010706020507" pitchFamily="18" charset="2"/>
              <a:buChar char="¾"/>
            </a:pPr>
            <a:r>
              <a:rPr lang="en-AU" sz="2200" dirty="0">
                <a:solidFill>
                  <a:schemeClr val="accent1"/>
                </a:solidFill>
              </a:rPr>
              <a:t>Heating and cooling load limits</a:t>
            </a:r>
          </a:p>
          <a:p>
            <a:pPr marL="1200150" lvl="2" indent="-285750">
              <a:lnSpc>
                <a:spcPct val="150000"/>
              </a:lnSpc>
              <a:buFont typeface="Symbol" panose="05050102010706020507" pitchFamily="18" charset="2"/>
              <a:buChar char="¾"/>
            </a:pPr>
            <a:r>
              <a:rPr lang="en-AU" sz="2200" dirty="0">
                <a:solidFill>
                  <a:schemeClr val="accent1"/>
                </a:solidFill>
              </a:rPr>
              <a:t>Whole of home rating ≥ 60</a:t>
            </a:r>
          </a:p>
          <a:p>
            <a:pPr marL="1200150" lvl="2" indent="-285750">
              <a:lnSpc>
                <a:spcPct val="150000"/>
              </a:lnSpc>
              <a:buFont typeface="Symbol" panose="05050102010706020507" pitchFamily="18" charset="2"/>
              <a:buChar char="¾"/>
            </a:pPr>
            <a:r>
              <a:rPr lang="en-AU" sz="2200" dirty="0">
                <a:solidFill>
                  <a:schemeClr val="accent1"/>
                </a:solidFill>
              </a:rPr>
              <a:t>Additional DTS elemental provisions (ABCB Housing Provisions):</a:t>
            </a:r>
          </a:p>
          <a:p>
            <a:pPr marL="1714500" lvl="3" indent="-342900">
              <a:lnSpc>
                <a:spcPct val="150000"/>
              </a:lnSpc>
              <a:buFont typeface="Courier New" panose="02070309020205020404" pitchFamily="49" charset="0"/>
              <a:buChar char="o"/>
            </a:pPr>
            <a:r>
              <a:rPr lang="en-AU" sz="1900" dirty="0">
                <a:solidFill>
                  <a:schemeClr val="accent1"/>
                </a:solidFill>
              </a:rPr>
              <a:t>Insulation</a:t>
            </a:r>
          </a:p>
          <a:p>
            <a:pPr marL="1714500" lvl="3" indent="-342900">
              <a:lnSpc>
                <a:spcPct val="150000"/>
              </a:lnSpc>
              <a:buFont typeface="Courier New" panose="02070309020205020404" pitchFamily="49" charset="0"/>
              <a:buChar char="o"/>
            </a:pPr>
            <a:r>
              <a:rPr lang="en-AU" sz="1900" dirty="0">
                <a:solidFill>
                  <a:schemeClr val="accent1"/>
                </a:solidFill>
              </a:rPr>
              <a:t>Thermal breaks</a:t>
            </a:r>
          </a:p>
          <a:p>
            <a:pPr marL="1714500" lvl="3" indent="-342900">
              <a:lnSpc>
                <a:spcPct val="150000"/>
              </a:lnSpc>
              <a:buFont typeface="Courier New" panose="02070309020205020404" pitchFamily="49" charset="0"/>
              <a:buChar char="o"/>
            </a:pPr>
            <a:r>
              <a:rPr lang="en-AU" sz="1900" dirty="0">
                <a:solidFill>
                  <a:schemeClr val="accent1"/>
                </a:solidFill>
              </a:rPr>
              <a:t>Compensating for loss of ceiling insulation</a:t>
            </a:r>
          </a:p>
          <a:p>
            <a:pPr marL="1714500" lvl="3" indent="-342900">
              <a:lnSpc>
                <a:spcPct val="150000"/>
              </a:lnSpc>
              <a:buFont typeface="Courier New" panose="02070309020205020404" pitchFamily="49" charset="0"/>
              <a:buChar char="o"/>
            </a:pPr>
            <a:r>
              <a:rPr lang="en-AU" sz="1900" dirty="0">
                <a:solidFill>
                  <a:schemeClr val="accent1"/>
                </a:solidFill>
              </a:rPr>
              <a:t>Floor edge insulation</a:t>
            </a:r>
          </a:p>
          <a:p>
            <a:pPr marL="1714500" lvl="3" indent="-342900">
              <a:lnSpc>
                <a:spcPct val="150000"/>
              </a:lnSpc>
              <a:buFont typeface="Courier New" panose="02070309020205020404" pitchFamily="49" charset="0"/>
              <a:buChar char="o"/>
            </a:pPr>
            <a:r>
              <a:rPr lang="en-AU" sz="1900" dirty="0">
                <a:solidFill>
                  <a:schemeClr val="accent1"/>
                </a:solidFill>
              </a:rPr>
              <a:t>Sealing </a:t>
            </a:r>
          </a:p>
        </p:txBody>
      </p:sp>
      <p:pic>
        <p:nvPicPr>
          <p:cNvPr id="3" name="Picture 2">
            <a:extLst>
              <a:ext uri="{FF2B5EF4-FFF2-40B4-BE49-F238E27FC236}">
                <a16:creationId xmlns:a16="http://schemas.microsoft.com/office/drawing/2014/main" id="{6A0A5261-5F30-71B2-4A2D-42F0B5F95707}"/>
              </a:ext>
            </a:extLst>
          </p:cNvPr>
          <p:cNvPicPr>
            <a:picLocks noChangeAspect="1"/>
          </p:cNvPicPr>
          <p:nvPr/>
        </p:nvPicPr>
        <p:blipFill rotWithShape="1">
          <a:blip r:embed="rId2"/>
          <a:srcRect r="15453"/>
          <a:stretch/>
        </p:blipFill>
        <p:spPr>
          <a:xfrm>
            <a:off x="8035873" y="2453090"/>
            <a:ext cx="6551620" cy="3657593"/>
          </a:xfrm>
          <a:prstGeom prst="rect">
            <a:avLst/>
          </a:prstGeom>
        </p:spPr>
      </p:pic>
      <p:sp>
        <p:nvSpPr>
          <p:cNvPr id="7" name="Title 1">
            <a:extLst>
              <a:ext uri="{FF2B5EF4-FFF2-40B4-BE49-F238E27FC236}">
                <a16:creationId xmlns:a16="http://schemas.microsoft.com/office/drawing/2014/main" id="{C3D62C3A-09B6-4F7F-AA46-8172723065E2}"/>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348732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000"/>
                                        <p:tgtEl>
                                          <p:spTgt spid="8">
                                            <p:txEl>
                                              <p:pRg st="4" end="4"/>
                                            </p:txEl>
                                          </p:spTgt>
                                        </p:tgtEl>
                                      </p:cBhvr>
                                    </p:animEffect>
                                    <p:anim calcmode="lin" valueType="num">
                                      <p:cBhvr>
                                        <p:cTn id="3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000"/>
                                        <p:tgtEl>
                                          <p:spTgt spid="8">
                                            <p:txEl>
                                              <p:pRg st="6" end="6"/>
                                            </p:txEl>
                                          </p:spTgt>
                                        </p:tgtEl>
                                      </p:cBhvr>
                                    </p:animEffect>
                                    <p:anim calcmode="lin" valueType="num">
                                      <p:cBhvr>
                                        <p:cTn id="4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1000"/>
                                        <p:tgtEl>
                                          <p:spTgt spid="8">
                                            <p:txEl>
                                              <p:pRg st="7" end="7"/>
                                            </p:txEl>
                                          </p:spTgt>
                                        </p:tgtEl>
                                      </p:cBhvr>
                                    </p:animEffect>
                                    <p:anim calcmode="lin" valueType="num">
                                      <p:cBhvr>
                                        <p:cTn id="4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1000"/>
                                        <p:tgtEl>
                                          <p:spTgt spid="8">
                                            <p:txEl>
                                              <p:pRg st="8" end="8"/>
                                            </p:txEl>
                                          </p:spTgt>
                                        </p:tgtEl>
                                      </p:cBhvr>
                                    </p:animEffect>
                                    <p:anim calcmode="lin" valueType="num">
                                      <p:cBhvr>
                                        <p:cTn id="5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9" end="9"/>
                                            </p:txEl>
                                          </p:spTgt>
                                        </p:tgtEl>
                                        <p:attrNameLst>
                                          <p:attrName>style.visibility</p:attrName>
                                        </p:attrNameLst>
                                      </p:cBhvr>
                                      <p:to>
                                        <p:strVal val="visible"/>
                                      </p:to>
                                    </p:set>
                                    <p:animEffect transition="in" filter="fade">
                                      <p:cBhvr>
                                        <p:cTn id="58" dur="1000"/>
                                        <p:tgtEl>
                                          <p:spTgt spid="8">
                                            <p:txEl>
                                              <p:pRg st="9" end="9"/>
                                            </p:txEl>
                                          </p:spTgt>
                                        </p:tgtEl>
                                      </p:cBhvr>
                                    </p:animEffect>
                                    <p:anim calcmode="lin" valueType="num">
                                      <p:cBhvr>
                                        <p:cTn id="59"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fade">
                                      <p:cBhvr>
                                        <p:cTn id="63" dur="1000"/>
                                        <p:tgtEl>
                                          <p:spTgt spid="8">
                                            <p:txEl>
                                              <p:pRg st="10" end="10"/>
                                            </p:txEl>
                                          </p:spTgt>
                                        </p:tgtEl>
                                      </p:cBhvr>
                                    </p:animEffect>
                                    <p:anim calcmode="lin" valueType="num">
                                      <p:cBhvr>
                                        <p:cTn id="64"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Residential Energy Efficiency Provisions</a:t>
            </a:r>
          </a:p>
          <a:p>
            <a:endParaRPr lang="en-US" dirty="0"/>
          </a:p>
        </p:txBody>
      </p:sp>
      <p:sp>
        <p:nvSpPr>
          <p:cNvPr id="8" name="TextBox 7">
            <a:extLst>
              <a:ext uri="{FF2B5EF4-FFF2-40B4-BE49-F238E27FC236}">
                <a16:creationId xmlns:a16="http://schemas.microsoft.com/office/drawing/2014/main" id="{36619F31-47C4-09B1-6A87-ABB2942D1E57}"/>
              </a:ext>
            </a:extLst>
          </p:cNvPr>
          <p:cNvSpPr txBox="1"/>
          <p:nvPr/>
        </p:nvSpPr>
        <p:spPr>
          <a:xfrm>
            <a:off x="629263" y="1697070"/>
            <a:ext cx="13435449" cy="830997"/>
          </a:xfrm>
          <a:prstGeom prst="rect">
            <a:avLst/>
          </a:prstGeom>
          <a:noFill/>
        </p:spPr>
        <p:txBody>
          <a:bodyPr wrap="square" rtlCol="0">
            <a:spAutoFit/>
          </a:bodyPr>
          <a:lstStyle/>
          <a:p>
            <a:pPr marL="285750" indent="-285750">
              <a:buFont typeface="Arial" panose="020B0604020202020204" pitchFamily="34" charset="0"/>
              <a:buChar char="•"/>
            </a:pPr>
            <a:r>
              <a:rPr lang="en-AU" sz="2400" b="1" dirty="0" err="1">
                <a:solidFill>
                  <a:schemeClr val="accent1"/>
                </a:solidFill>
              </a:rPr>
              <a:t>NatHERS</a:t>
            </a:r>
            <a:r>
              <a:rPr lang="en-AU" sz="2400" b="1" dirty="0">
                <a:solidFill>
                  <a:schemeClr val="accent1"/>
                </a:solidFill>
              </a:rPr>
              <a:t> Compliance Pathways</a:t>
            </a:r>
          </a:p>
          <a:p>
            <a:pPr marL="800100" lvl="1" indent="-342900">
              <a:buFont typeface="Symbol" panose="05050102010706020507" pitchFamily="18" charset="2"/>
              <a:buChar char="¾"/>
            </a:pPr>
            <a:r>
              <a:rPr lang="en-AU" sz="2400" dirty="0" err="1">
                <a:solidFill>
                  <a:schemeClr val="accent1"/>
                </a:solidFill>
              </a:rPr>
              <a:t>NatHERS</a:t>
            </a:r>
            <a:r>
              <a:rPr lang="en-AU" sz="2400" dirty="0">
                <a:solidFill>
                  <a:schemeClr val="accent1"/>
                </a:solidFill>
              </a:rPr>
              <a:t> certificate</a:t>
            </a:r>
          </a:p>
        </p:txBody>
      </p:sp>
      <p:pic>
        <p:nvPicPr>
          <p:cNvPr id="5" name="Picture 4">
            <a:extLst>
              <a:ext uri="{FF2B5EF4-FFF2-40B4-BE49-F238E27FC236}">
                <a16:creationId xmlns:a16="http://schemas.microsoft.com/office/drawing/2014/main" id="{B9998A90-1226-745C-A0AE-D712A0A1D997}"/>
              </a:ext>
            </a:extLst>
          </p:cNvPr>
          <p:cNvPicPr>
            <a:picLocks noChangeAspect="1"/>
          </p:cNvPicPr>
          <p:nvPr/>
        </p:nvPicPr>
        <p:blipFill>
          <a:blip r:embed="rId2"/>
          <a:stretch>
            <a:fillRect/>
          </a:stretch>
        </p:blipFill>
        <p:spPr>
          <a:xfrm>
            <a:off x="626677" y="2694719"/>
            <a:ext cx="11957947" cy="1720520"/>
          </a:xfrm>
          <a:prstGeom prst="rect">
            <a:avLst/>
          </a:prstGeom>
        </p:spPr>
      </p:pic>
      <p:pic>
        <p:nvPicPr>
          <p:cNvPr id="7" name="Picture 6">
            <a:extLst>
              <a:ext uri="{FF2B5EF4-FFF2-40B4-BE49-F238E27FC236}">
                <a16:creationId xmlns:a16="http://schemas.microsoft.com/office/drawing/2014/main" id="{A338595A-B9F8-5819-73E7-AD33DED24B8B}"/>
              </a:ext>
            </a:extLst>
          </p:cNvPr>
          <p:cNvPicPr>
            <a:picLocks noChangeAspect="1"/>
          </p:cNvPicPr>
          <p:nvPr/>
        </p:nvPicPr>
        <p:blipFill>
          <a:blip r:embed="rId3"/>
          <a:stretch>
            <a:fillRect/>
          </a:stretch>
        </p:blipFill>
        <p:spPr>
          <a:xfrm>
            <a:off x="626677" y="5267516"/>
            <a:ext cx="11957947" cy="2335894"/>
          </a:xfrm>
          <a:prstGeom prst="rect">
            <a:avLst/>
          </a:prstGeom>
        </p:spPr>
      </p:pic>
      <p:sp>
        <p:nvSpPr>
          <p:cNvPr id="3" name="TextBox 2">
            <a:extLst>
              <a:ext uri="{FF2B5EF4-FFF2-40B4-BE49-F238E27FC236}">
                <a16:creationId xmlns:a16="http://schemas.microsoft.com/office/drawing/2014/main" id="{58F9A5D6-A080-393F-9741-669638BA82E4}"/>
              </a:ext>
            </a:extLst>
          </p:cNvPr>
          <p:cNvSpPr txBox="1"/>
          <p:nvPr/>
        </p:nvSpPr>
        <p:spPr>
          <a:xfrm>
            <a:off x="626677" y="4747677"/>
            <a:ext cx="13435449" cy="461665"/>
          </a:xfrm>
          <a:prstGeom prst="rect">
            <a:avLst/>
          </a:prstGeom>
          <a:noFill/>
        </p:spPr>
        <p:txBody>
          <a:bodyPr wrap="square" rtlCol="0">
            <a:spAutoFit/>
          </a:bodyPr>
          <a:lstStyle/>
          <a:p>
            <a:pPr marL="800100" lvl="1" indent="-342900">
              <a:buFont typeface="Symbol" panose="05050102010706020507" pitchFamily="18" charset="2"/>
              <a:buChar char="¾"/>
            </a:pPr>
            <a:r>
              <a:rPr lang="en-AU" sz="2400" dirty="0" err="1">
                <a:solidFill>
                  <a:schemeClr val="accent1"/>
                </a:solidFill>
              </a:rPr>
              <a:t>NatHERS</a:t>
            </a:r>
            <a:r>
              <a:rPr lang="en-AU" sz="2400" dirty="0">
                <a:solidFill>
                  <a:schemeClr val="accent1"/>
                </a:solidFill>
              </a:rPr>
              <a:t> definition</a:t>
            </a:r>
          </a:p>
        </p:txBody>
      </p:sp>
      <p:sp>
        <p:nvSpPr>
          <p:cNvPr id="10" name="Title 1">
            <a:extLst>
              <a:ext uri="{FF2B5EF4-FFF2-40B4-BE49-F238E27FC236}">
                <a16:creationId xmlns:a16="http://schemas.microsoft.com/office/drawing/2014/main" id="{E9FFDB21-F39B-C56E-0737-B2DD0C8DFD0A}"/>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14241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DE97E3-3C50-3499-B005-20DCC7701C36}"/>
              </a:ext>
            </a:extLst>
          </p:cNvPr>
          <p:cNvSpPr>
            <a:spLocks noGrp="1"/>
          </p:cNvSpPr>
          <p:nvPr>
            <p:ph type="ftr" sz="quarter" idx="11"/>
          </p:nvPr>
        </p:nvSpPr>
        <p:spPr/>
        <p:txBody>
          <a:bodyPr/>
          <a:lstStyle/>
          <a:p>
            <a:r>
              <a:rPr lang="en-US" b="1" dirty="0"/>
              <a:t>NCC 101 Training </a:t>
            </a:r>
            <a:r>
              <a:rPr lang="en-US" dirty="0"/>
              <a:t>– </a:t>
            </a:r>
            <a:r>
              <a:rPr lang="en-US" i="1" dirty="0"/>
              <a:t>Residential Energy Efficiency Provisions</a:t>
            </a:r>
          </a:p>
          <a:p>
            <a:endParaRPr lang="en-US" dirty="0"/>
          </a:p>
        </p:txBody>
      </p:sp>
      <p:sp>
        <p:nvSpPr>
          <p:cNvPr id="8" name="TextBox 7">
            <a:extLst>
              <a:ext uri="{FF2B5EF4-FFF2-40B4-BE49-F238E27FC236}">
                <a16:creationId xmlns:a16="http://schemas.microsoft.com/office/drawing/2014/main" id="{36619F31-47C4-09B1-6A87-ABB2942D1E57}"/>
              </a:ext>
            </a:extLst>
          </p:cNvPr>
          <p:cNvSpPr txBox="1"/>
          <p:nvPr/>
        </p:nvSpPr>
        <p:spPr>
          <a:xfrm>
            <a:off x="629263" y="2154265"/>
            <a:ext cx="5903272" cy="3362331"/>
          </a:xfrm>
          <a:prstGeom prst="rect">
            <a:avLst/>
          </a:prstGeom>
          <a:noFill/>
        </p:spPr>
        <p:txBody>
          <a:bodyPr wrap="square" rtlCol="0">
            <a:spAutoFit/>
          </a:bodyPr>
          <a:lstStyle/>
          <a:p>
            <a:pPr marL="285750" indent="-285750">
              <a:buFont typeface="Arial" panose="020B0604020202020204" pitchFamily="34" charset="0"/>
              <a:buChar char="•"/>
            </a:pPr>
            <a:r>
              <a:rPr lang="en-AU" sz="2400" b="1" dirty="0" err="1">
                <a:solidFill>
                  <a:schemeClr val="accent1"/>
                </a:solidFill>
              </a:rPr>
              <a:t>NatHERS</a:t>
            </a:r>
            <a:r>
              <a:rPr lang="en-AU" sz="2400" b="1" dirty="0">
                <a:solidFill>
                  <a:schemeClr val="accent1"/>
                </a:solidFill>
              </a:rPr>
              <a:t> Supplement</a:t>
            </a:r>
          </a:p>
          <a:p>
            <a:pPr marL="800100" lvl="1" indent="-342900">
              <a:lnSpc>
                <a:spcPct val="150000"/>
              </a:lnSpc>
              <a:buFont typeface="Symbol" panose="05050102010706020507" pitchFamily="18" charset="2"/>
              <a:buChar char="¾"/>
            </a:pPr>
            <a:r>
              <a:rPr lang="en-AU" sz="2400" dirty="0">
                <a:solidFill>
                  <a:schemeClr val="accent1"/>
                </a:solidFill>
              </a:rPr>
              <a:t>Minor changes</a:t>
            </a:r>
          </a:p>
          <a:p>
            <a:pPr marL="800100" lvl="1" indent="-342900">
              <a:lnSpc>
                <a:spcPct val="150000"/>
              </a:lnSpc>
              <a:buFont typeface="Symbol" panose="05050102010706020507" pitchFamily="18" charset="2"/>
              <a:buChar char="¾"/>
            </a:pPr>
            <a:r>
              <a:rPr lang="en-AU" sz="2400" dirty="0">
                <a:solidFill>
                  <a:schemeClr val="accent1"/>
                </a:solidFill>
              </a:rPr>
              <a:t>Major changes process</a:t>
            </a:r>
          </a:p>
          <a:p>
            <a:pPr marL="1371600" lvl="2" indent="-457200">
              <a:lnSpc>
                <a:spcPct val="150000"/>
              </a:lnSpc>
              <a:buFont typeface="+mj-lt"/>
              <a:buAutoNum type="arabicPeriod"/>
            </a:pPr>
            <a:r>
              <a:rPr lang="en-AU" sz="2000" dirty="0">
                <a:solidFill>
                  <a:schemeClr val="accent1"/>
                </a:solidFill>
              </a:rPr>
              <a:t>Proposal Stage</a:t>
            </a:r>
          </a:p>
          <a:p>
            <a:pPr marL="1371600" lvl="2" indent="-457200">
              <a:lnSpc>
                <a:spcPct val="150000"/>
              </a:lnSpc>
              <a:buFont typeface="+mj-lt"/>
              <a:buAutoNum type="arabicPeriod"/>
            </a:pPr>
            <a:r>
              <a:rPr lang="en-AU" sz="2000" dirty="0">
                <a:solidFill>
                  <a:schemeClr val="accent1"/>
                </a:solidFill>
              </a:rPr>
              <a:t>Development stage</a:t>
            </a:r>
          </a:p>
          <a:p>
            <a:pPr marL="1371600" lvl="2" indent="-457200">
              <a:lnSpc>
                <a:spcPct val="150000"/>
              </a:lnSpc>
              <a:buFont typeface="+mj-lt"/>
              <a:buAutoNum type="arabicPeriod"/>
            </a:pPr>
            <a:r>
              <a:rPr lang="en-AU" sz="2000" dirty="0">
                <a:solidFill>
                  <a:schemeClr val="accent1"/>
                </a:solidFill>
              </a:rPr>
              <a:t>Consultation stage</a:t>
            </a:r>
          </a:p>
          <a:p>
            <a:pPr marL="1371600" lvl="2" indent="-457200">
              <a:lnSpc>
                <a:spcPct val="150000"/>
              </a:lnSpc>
              <a:buFont typeface="+mj-lt"/>
              <a:buAutoNum type="arabicPeriod"/>
            </a:pPr>
            <a:r>
              <a:rPr lang="en-AU" sz="2000" dirty="0">
                <a:solidFill>
                  <a:schemeClr val="accent1"/>
                </a:solidFill>
              </a:rPr>
              <a:t>Finalisation stage</a:t>
            </a:r>
          </a:p>
        </p:txBody>
      </p:sp>
      <p:pic>
        <p:nvPicPr>
          <p:cNvPr id="6" name="Picture 5">
            <a:extLst>
              <a:ext uri="{FF2B5EF4-FFF2-40B4-BE49-F238E27FC236}">
                <a16:creationId xmlns:a16="http://schemas.microsoft.com/office/drawing/2014/main" id="{27FEC782-DD91-80EC-26AB-89EEEAD845F8}"/>
              </a:ext>
            </a:extLst>
          </p:cNvPr>
          <p:cNvPicPr>
            <a:picLocks noChangeAspect="1"/>
          </p:cNvPicPr>
          <p:nvPr/>
        </p:nvPicPr>
        <p:blipFill>
          <a:blip r:embed="rId2"/>
          <a:stretch>
            <a:fillRect/>
          </a:stretch>
        </p:blipFill>
        <p:spPr>
          <a:xfrm>
            <a:off x="9291747" y="1371307"/>
            <a:ext cx="4586985" cy="6472046"/>
          </a:xfrm>
          <a:prstGeom prst="rect">
            <a:avLst/>
          </a:prstGeom>
        </p:spPr>
      </p:pic>
      <p:sp>
        <p:nvSpPr>
          <p:cNvPr id="7" name="Title 1">
            <a:extLst>
              <a:ext uri="{FF2B5EF4-FFF2-40B4-BE49-F238E27FC236}">
                <a16:creationId xmlns:a16="http://schemas.microsoft.com/office/drawing/2014/main" id="{54FFDD30-627F-22F9-861B-7309A1474B4D}"/>
              </a:ext>
            </a:extLst>
          </p:cNvPr>
          <p:cNvSpPr>
            <a:spLocks noGrp="1"/>
          </p:cNvSpPr>
          <p:nvPr>
            <p:ph type="title"/>
          </p:nvPr>
        </p:nvSpPr>
        <p:spPr>
          <a:xfrm>
            <a:off x="629264" y="542818"/>
            <a:ext cx="11149448" cy="797786"/>
          </a:xfrm>
        </p:spPr>
        <p:txBody>
          <a:bodyPr/>
          <a:lstStyle/>
          <a:p>
            <a:r>
              <a:rPr lang="en-AU" dirty="0"/>
              <a:t>Residential Energy Efficiency Provisions</a:t>
            </a:r>
          </a:p>
        </p:txBody>
      </p:sp>
    </p:spTree>
    <p:extLst>
      <p:ext uri="{BB962C8B-B14F-4D97-AF65-F5344CB8AC3E}">
        <p14:creationId xmlns:p14="http://schemas.microsoft.com/office/powerpoint/2010/main" val="26652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1000"/>
                                        <p:tgtEl>
                                          <p:spTgt spid="8">
                                            <p:txEl>
                                              <p:pRg st="3" end="3"/>
                                            </p:txEl>
                                          </p:spTgt>
                                        </p:tgtEl>
                                      </p:cBhvr>
                                    </p:animEffect>
                                    <p:anim calcmode="lin" valueType="num">
                                      <p:cBhvr>
                                        <p:cTn id="4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Effect transition="in" filter="fade">
                                      <p:cBhvr>
                                        <p:cTn id="46" dur="1000"/>
                                        <p:tgtEl>
                                          <p:spTgt spid="8">
                                            <p:txEl>
                                              <p:pRg st="6" end="6"/>
                                            </p:txEl>
                                          </p:spTgt>
                                        </p:tgtEl>
                                      </p:cBhvr>
                                    </p:animEffect>
                                    <p:anim calcmode="lin" valueType="num">
                                      <p:cBhvr>
                                        <p:cTn id="4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A7A-C20E-42ED-B175-59280A4B4C02}"/>
              </a:ext>
            </a:extLst>
          </p:cNvPr>
          <p:cNvSpPr>
            <a:spLocks noGrp="1"/>
          </p:cNvSpPr>
          <p:nvPr>
            <p:ph type="ctrTitle"/>
          </p:nvPr>
        </p:nvSpPr>
        <p:spPr/>
        <p:txBody>
          <a:bodyPr/>
          <a:lstStyle/>
          <a:p>
            <a:r>
              <a:rPr lang="en-US" dirty="0"/>
              <a:t>Thank you </a:t>
            </a:r>
            <a:br>
              <a:rPr lang="en-US" dirty="0"/>
            </a:br>
            <a:r>
              <a:rPr lang="en-US" dirty="0"/>
              <a:t>for your time</a:t>
            </a:r>
          </a:p>
        </p:txBody>
      </p:sp>
      <p:sp>
        <p:nvSpPr>
          <p:cNvPr id="4" name="object 18">
            <a:extLst>
              <a:ext uri="{FF2B5EF4-FFF2-40B4-BE49-F238E27FC236}">
                <a16:creationId xmlns:a16="http://schemas.microsoft.com/office/drawing/2014/main" id="{64138F82-9ABB-9442-AEDF-F4C8A9E9A9DA}"/>
              </a:ext>
            </a:extLst>
          </p:cNvPr>
          <p:cNvSpPr txBox="1"/>
          <p:nvPr/>
        </p:nvSpPr>
        <p:spPr>
          <a:xfrm>
            <a:off x="617377" y="8230376"/>
            <a:ext cx="2872272" cy="443710"/>
          </a:xfrm>
          <a:prstGeom prst="rect">
            <a:avLst/>
          </a:prstGeom>
        </p:spPr>
        <p:txBody>
          <a:bodyPr vert="horz" wrap="square" lIns="0" tIns="27939" rIns="0" bIns="0" rtlCol="0">
            <a:spAutoFit/>
          </a:bodyPr>
          <a:lstStyle/>
          <a:p>
            <a:pPr marL="12700">
              <a:lnSpc>
                <a:spcPct val="100000"/>
              </a:lnSpc>
              <a:spcBef>
                <a:spcPts val="0"/>
              </a:spcBef>
            </a:pPr>
            <a:r>
              <a:rPr sz="900" b="0" spc="-15" dirty="0">
                <a:solidFill>
                  <a:srgbClr val="FFFFFF"/>
                </a:solidFill>
                <a:latin typeface="Inter" panose="020B0502030000000004" pitchFamily="34" charset="0"/>
                <a:ea typeface="Inter" panose="020B0502030000000004" pitchFamily="34" charset="0"/>
                <a:cs typeface="Tahoma"/>
              </a:rPr>
              <a:t>©</a:t>
            </a:r>
            <a:r>
              <a:rPr sz="900" b="0" spc="-45" dirty="0">
                <a:solidFill>
                  <a:srgbClr val="FFFFFF"/>
                </a:solidFill>
                <a:latin typeface="Inter" panose="020B0502030000000004" pitchFamily="34" charset="0"/>
                <a:ea typeface="Inter" panose="020B0502030000000004" pitchFamily="34" charset="0"/>
                <a:cs typeface="Tahoma"/>
              </a:rPr>
              <a:t> </a:t>
            </a:r>
            <a:r>
              <a:rPr sz="900" b="0" spc="-10" dirty="0">
                <a:solidFill>
                  <a:srgbClr val="FFFFFF"/>
                </a:solidFill>
                <a:latin typeface="Inter" panose="020B0502030000000004" pitchFamily="34" charset="0"/>
                <a:ea typeface="Inter" panose="020B0502030000000004" pitchFamily="34" charset="0"/>
                <a:cs typeface="Tahoma"/>
              </a:rPr>
              <a:t>Aust</a:t>
            </a:r>
            <a:r>
              <a:rPr sz="900" b="0" spc="-15" dirty="0">
                <a:solidFill>
                  <a:srgbClr val="FFFFFF"/>
                </a:solidFill>
                <a:latin typeface="Inter" panose="020B0502030000000004" pitchFamily="34" charset="0"/>
                <a:ea typeface="Inter" panose="020B0502030000000004" pitchFamily="34" charset="0"/>
                <a:cs typeface="Tahoma"/>
              </a:rPr>
              <a:t>r</a:t>
            </a:r>
            <a:r>
              <a:rPr sz="900" b="0" spc="-30" dirty="0">
                <a:solidFill>
                  <a:srgbClr val="FFFFFF"/>
                </a:solidFill>
                <a:latin typeface="Inter" panose="020B0502030000000004" pitchFamily="34" charset="0"/>
                <a:ea typeface="Inter" panose="020B0502030000000004" pitchFamily="34" charset="0"/>
                <a:cs typeface="Tahoma"/>
              </a:rPr>
              <a:t>alian</a:t>
            </a:r>
            <a:r>
              <a:rPr sz="900" b="0" spc="-40" dirty="0">
                <a:solidFill>
                  <a:srgbClr val="FFFFFF"/>
                </a:solidFill>
                <a:latin typeface="Inter" panose="020B0502030000000004" pitchFamily="34" charset="0"/>
                <a:ea typeface="Inter" panose="020B0502030000000004" pitchFamily="34" charset="0"/>
                <a:cs typeface="Tahoma"/>
              </a:rPr>
              <a:t> </a:t>
            </a:r>
            <a:r>
              <a:rPr sz="900" b="0" spc="-30" dirty="0">
                <a:solidFill>
                  <a:srgbClr val="FFFFFF"/>
                </a:solidFill>
                <a:latin typeface="Inter" panose="020B0502030000000004" pitchFamily="34" charset="0"/>
                <a:ea typeface="Inter" panose="020B0502030000000004" pitchFamily="34" charset="0"/>
                <a:cs typeface="Tahoma"/>
              </a:rPr>
              <a:t>Building</a:t>
            </a:r>
            <a:r>
              <a:rPr sz="900" b="0" spc="-45" dirty="0">
                <a:solidFill>
                  <a:srgbClr val="FFFFFF"/>
                </a:solidFill>
                <a:latin typeface="Inter" panose="020B0502030000000004" pitchFamily="34" charset="0"/>
                <a:ea typeface="Inter" panose="020B0502030000000004" pitchFamily="34" charset="0"/>
                <a:cs typeface="Tahoma"/>
              </a:rPr>
              <a:t> </a:t>
            </a:r>
            <a:r>
              <a:rPr sz="900" b="0" spc="15" dirty="0">
                <a:solidFill>
                  <a:srgbClr val="FFFFFF"/>
                </a:solidFill>
                <a:latin typeface="Inter" panose="020B0502030000000004" pitchFamily="34" charset="0"/>
                <a:ea typeface="Inter" panose="020B0502030000000004" pitchFamily="34" charset="0"/>
                <a:cs typeface="Tahoma"/>
              </a:rPr>
              <a:t>Codes</a:t>
            </a:r>
            <a:r>
              <a:rPr sz="900" b="0" spc="-40" dirty="0">
                <a:solidFill>
                  <a:srgbClr val="FFFFFF"/>
                </a:solidFill>
                <a:latin typeface="Inter" panose="020B0502030000000004" pitchFamily="34" charset="0"/>
                <a:ea typeface="Inter" panose="020B0502030000000004" pitchFamily="34" charset="0"/>
                <a:cs typeface="Tahoma"/>
              </a:rPr>
              <a:t> </a:t>
            </a:r>
            <a:r>
              <a:rPr sz="900" b="0" spc="-30" dirty="0">
                <a:solidFill>
                  <a:srgbClr val="FFFFFF"/>
                </a:solidFill>
                <a:latin typeface="Inter" panose="020B0502030000000004" pitchFamily="34" charset="0"/>
                <a:ea typeface="Inter" panose="020B0502030000000004" pitchFamily="34" charset="0"/>
                <a:cs typeface="Tahoma"/>
              </a:rPr>
              <a:t>Boa</a:t>
            </a:r>
            <a:r>
              <a:rPr sz="900" b="0" spc="-45" dirty="0">
                <a:solidFill>
                  <a:srgbClr val="FFFFFF"/>
                </a:solidFill>
                <a:latin typeface="Inter" panose="020B0502030000000004" pitchFamily="34" charset="0"/>
                <a:ea typeface="Inter" panose="020B0502030000000004" pitchFamily="34" charset="0"/>
                <a:cs typeface="Tahoma"/>
              </a:rPr>
              <a:t>r</a:t>
            </a:r>
            <a:r>
              <a:rPr sz="900" b="0" dirty="0">
                <a:solidFill>
                  <a:srgbClr val="FFFFFF"/>
                </a:solidFill>
                <a:latin typeface="Inter" panose="020B0502030000000004" pitchFamily="34" charset="0"/>
                <a:ea typeface="Inter" panose="020B0502030000000004" pitchFamily="34" charset="0"/>
                <a:cs typeface="Tahoma"/>
              </a:rPr>
              <a:t>d</a:t>
            </a:r>
            <a:r>
              <a:rPr sz="900" b="0" spc="-45" dirty="0">
                <a:solidFill>
                  <a:srgbClr val="FFFFFF"/>
                </a:solidFill>
                <a:latin typeface="Inter" panose="020B0502030000000004" pitchFamily="34" charset="0"/>
                <a:ea typeface="Inter" panose="020B0502030000000004" pitchFamily="34" charset="0"/>
                <a:cs typeface="Tahoma"/>
              </a:rPr>
              <a:t> </a:t>
            </a:r>
            <a:r>
              <a:rPr sz="900" b="0" spc="-10" dirty="0">
                <a:solidFill>
                  <a:srgbClr val="FFFFFF"/>
                </a:solidFill>
                <a:latin typeface="Inter" panose="020B0502030000000004" pitchFamily="34" charset="0"/>
                <a:ea typeface="Inter" panose="020B0502030000000004" pitchFamily="34" charset="0"/>
                <a:cs typeface="Tahoma"/>
              </a:rPr>
              <a:t>2022</a:t>
            </a:r>
            <a:endParaRPr sz="900" b="0" dirty="0">
              <a:latin typeface="Inter" panose="020B0502030000000004" pitchFamily="34" charset="0"/>
              <a:ea typeface="Inter" panose="020B0502030000000004" pitchFamily="34" charset="0"/>
              <a:cs typeface="Tahoma"/>
            </a:endParaRPr>
          </a:p>
          <a:p>
            <a:pPr marL="12700" marR="5080">
              <a:lnSpc>
                <a:spcPct val="100000"/>
              </a:lnSpc>
              <a:spcBef>
                <a:spcPts val="0"/>
              </a:spcBef>
            </a:pPr>
            <a:r>
              <a:rPr sz="900" spc="35" dirty="0">
                <a:solidFill>
                  <a:srgbClr val="FFFFFF"/>
                </a:solidFill>
                <a:latin typeface="Inter" panose="020B0502030000000004" pitchFamily="34" charset="0"/>
                <a:ea typeface="Inter" panose="020B0502030000000004" pitchFamily="34" charset="0"/>
                <a:cs typeface="Tahoma"/>
              </a:rPr>
              <a:t>The</a:t>
            </a:r>
            <a:r>
              <a:rPr sz="900" spc="-30" dirty="0">
                <a:solidFill>
                  <a:srgbClr val="FFFFFF"/>
                </a:solidFill>
                <a:latin typeface="Inter" panose="020B0502030000000004" pitchFamily="34" charset="0"/>
                <a:ea typeface="Inter" panose="020B0502030000000004" pitchFamily="34" charset="0"/>
                <a:cs typeface="Tahoma"/>
              </a:rPr>
              <a:t> </a:t>
            </a:r>
            <a:r>
              <a:rPr sz="900" spc="25" dirty="0">
                <a:solidFill>
                  <a:srgbClr val="FFFFFF"/>
                </a:solidFill>
                <a:latin typeface="Inter" panose="020B0502030000000004" pitchFamily="34" charset="0"/>
                <a:ea typeface="Inter" panose="020B0502030000000004" pitchFamily="34" charset="0"/>
                <a:cs typeface="Tahoma"/>
              </a:rPr>
              <a:t>National</a:t>
            </a:r>
            <a:r>
              <a:rPr sz="900" spc="-30" dirty="0">
                <a:solidFill>
                  <a:srgbClr val="FFFFFF"/>
                </a:solidFill>
                <a:latin typeface="Inter" panose="020B0502030000000004" pitchFamily="34" charset="0"/>
                <a:ea typeface="Inter" panose="020B0502030000000004" pitchFamily="34" charset="0"/>
                <a:cs typeface="Tahoma"/>
              </a:rPr>
              <a:t> </a:t>
            </a:r>
            <a:r>
              <a:rPr sz="900" spc="35" dirty="0">
                <a:solidFill>
                  <a:srgbClr val="FFFFFF"/>
                </a:solidFill>
                <a:latin typeface="Inter" panose="020B0502030000000004" pitchFamily="34" charset="0"/>
                <a:ea typeface="Inter" panose="020B0502030000000004" pitchFamily="34" charset="0"/>
                <a:cs typeface="Tahoma"/>
              </a:rPr>
              <a:t>Construction</a:t>
            </a:r>
            <a:r>
              <a:rPr sz="900" spc="-25" dirty="0">
                <a:solidFill>
                  <a:srgbClr val="FFFFFF"/>
                </a:solidFill>
                <a:latin typeface="Inter" panose="020B0502030000000004" pitchFamily="34" charset="0"/>
                <a:ea typeface="Inter" panose="020B0502030000000004" pitchFamily="34" charset="0"/>
                <a:cs typeface="Tahoma"/>
              </a:rPr>
              <a:t> </a:t>
            </a:r>
            <a:r>
              <a:rPr sz="900" spc="60" dirty="0">
                <a:solidFill>
                  <a:srgbClr val="FFFFFF"/>
                </a:solidFill>
                <a:latin typeface="Inter" panose="020B0502030000000004" pitchFamily="34" charset="0"/>
                <a:ea typeface="Inter" panose="020B0502030000000004" pitchFamily="34" charset="0"/>
                <a:cs typeface="Tahoma"/>
              </a:rPr>
              <a:t>Code</a:t>
            </a:r>
            <a:r>
              <a:rPr sz="900" spc="-30" dirty="0">
                <a:solidFill>
                  <a:srgbClr val="FFFFFF"/>
                </a:solidFill>
                <a:latin typeface="Inter" panose="020B0502030000000004" pitchFamily="34" charset="0"/>
                <a:ea typeface="Inter" panose="020B0502030000000004" pitchFamily="34" charset="0"/>
                <a:cs typeface="Tahoma"/>
              </a:rPr>
              <a:t> </a:t>
            </a:r>
            <a:r>
              <a:rPr sz="900" spc="40" dirty="0">
                <a:solidFill>
                  <a:srgbClr val="FFFFFF"/>
                </a:solidFill>
                <a:latin typeface="Inter" panose="020B0502030000000004" pitchFamily="34" charset="0"/>
                <a:ea typeface="Inter" panose="020B0502030000000004" pitchFamily="34" charset="0"/>
                <a:cs typeface="Tahoma"/>
              </a:rPr>
              <a:t>can</a:t>
            </a:r>
            <a:r>
              <a:rPr sz="900" spc="-25" dirty="0">
                <a:solidFill>
                  <a:srgbClr val="FFFFFF"/>
                </a:solidFill>
                <a:latin typeface="Inter" panose="020B0502030000000004" pitchFamily="34" charset="0"/>
                <a:ea typeface="Inter" panose="020B0502030000000004" pitchFamily="34" charset="0"/>
                <a:cs typeface="Tahoma"/>
              </a:rPr>
              <a:t> </a:t>
            </a:r>
            <a:r>
              <a:rPr sz="900" spc="45" dirty="0">
                <a:solidFill>
                  <a:srgbClr val="FFFFFF"/>
                </a:solidFill>
                <a:latin typeface="Inter" panose="020B0502030000000004" pitchFamily="34" charset="0"/>
                <a:ea typeface="Inter" panose="020B0502030000000004" pitchFamily="34" charset="0"/>
                <a:cs typeface="Tahoma"/>
              </a:rPr>
              <a:t>be</a:t>
            </a:r>
            <a:r>
              <a:rPr sz="900" spc="-30" dirty="0">
                <a:solidFill>
                  <a:srgbClr val="FFFFFF"/>
                </a:solidFill>
                <a:latin typeface="Inter" panose="020B0502030000000004" pitchFamily="34" charset="0"/>
                <a:ea typeface="Inter" panose="020B0502030000000004" pitchFamily="34" charset="0"/>
                <a:cs typeface="Tahoma"/>
              </a:rPr>
              <a:t> </a:t>
            </a:r>
            <a:r>
              <a:rPr sz="900" spc="50" dirty="0">
                <a:solidFill>
                  <a:srgbClr val="FFFFFF"/>
                </a:solidFill>
                <a:latin typeface="Inter" panose="020B0502030000000004" pitchFamily="34" charset="0"/>
                <a:ea typeface="Inter" panose="020B0502030000000004" pitchFamily="34" charset="0"/>
                <a:cs typeface="Tahoma"/>
              </a:rPr>
              <a:t>accessed </a:t>
            </a:r>
            <a:r>
              <a:rPr sz="900" spc="-265" dirty="0">
                <a:solidFill>
                  <a:srgbClr val="FFFFFF"/>
                </a:solidFill>
                <a:latin typeface="Inter" panose="020B0502030000000004" pitchFamily="34" charset="0"/>
                <a:ea typeface="Inter" panose="020B0502030000000004" pitchFamily="34" charset="0"/>
                <a:cs typeface="Tahoma"/>
              </a:rPr>
              <a:t> </a:t>
            </a:r>
            <a:r>
              <a:rPr sz="900" spc="25" dirty="0">
                <a:solidFill>
                  <a:srgbClr val="FFFFFF"/>
                </a:solidFill>
                <a:latin typeface="Inter" panose="020B0502030000000004" pitchFamily="34" charset="0"/>
                <a:ea typeface="Inter" panose="020B0502030000000004" pitchFamily="34" charset="0"/>
                <a:cs typeface="Tahoma"/>
              </a:rPr>
              <a:t>free</a:t>
            </a:r>
            <a:r>
              <a:rPr sz="900" spc="-30" dirty="0">
                <a:solidFill>
                  <a:srgbClr val="FFFFFF"/>
                </a:solidFill>
                <a:latin typeface="Inter" panose="020B0502030000000004" pitchFamily="34" charset="0"/>
                <a:ea typeface="Inter" panose="020B0502030000000004" pitchFamily="34" charset="0"/>
                <a:cs typeface="Tahoma"/>
              </a:rPr>
              <a:t> </a:t>
            </a:r>
            <a:r>
              <a:rPr sz="900" spc="20" dirty="0">
                <a:solidFill>
                  <a:srgbClr val="FFFFFF"/>
                </a:solidFill>
                <a:latin typeface="Inter" panose="020B0502030000000004" pitchFamily="34" charset="0"/>
                <a:ea typeface="Inter" panose="020B0502030000000004" pitchFamily="34" charset="0"/>
                <a:cs typeface="Tahoma"/>
              </a:rPr>
              <a:t>online</a:t>
            </a:r>
            <a:r>
              <a:rPr sz="900" spc="-30" dirty="0">
                <a:solidFill>
                  <a:srgbClr val="FFFFFF"/>
                </a:solidFill>
                <a:latin typeface="Inter" panose="020B0502030000000004" pitchFamily="34" charset="0"/>
                <a:ea typeface="Inter" panose="020B0502030000000004" pitchFamily="34" charset="0"/>
                <a:cs typeface="Tahoma"/>
              </a:rPr>
              <a:t> </a:t>
            </a:r>
            <a:r>
              <a:rPr sz="900" spc="20" dirty="0">
                <a:solidFill>
                  <a:srgbClr val="FFFFFF"/>
                </a:solidFill>
                <a:latin typeface="Inter" panose="020B0502030000000004" pitchFamily="34" charset="0"/>
                <a:ea typeface="Inter" panose="020B0502030000000004" pitchFamily="34" charset="0"/>
                <a:cs typeface="Tahoma"/>
              </a:rPr>
              <a:t>at</a:t>
            </a:r>
            <a:r>
              <a:rPr sz="900" spc="-30" dirty="0">
                <a:solidFill>
                  <a:srgbClr val="FFFFFF"/>
                </a:solidFill>
                <a:latin typeface="Inter" panose="020B0502030000000004" pitchFamily="34" charset="0"/>
                <a:ea typeface="Inter" panose="020B0502030000000004" pitchFamily="34" charset="0"/>
                <a:cs typeface="Tahoma"/>
              </a:rPr>
              <a:t> </a:t>
            </a:r>
            <a:r>
              <a:rPr sz="900" spc="25" dirty="0">
                <a:solidFill>
                  <a:srgbClr val="FFFFFF"/>
                </a:solidFill>
                <a:latin typeface="Inter" panose="020B0502030000000004" pitchFamily="34" charset="0"/>
                <a:ea typeface="Inter" panose="020B0502030000000004" pitchFamily="34" charset="0"/>
                <a:cs typeface="Tahoma"/>
              </a:rPr>
              <a:t>ncc.abcb.gov.au</a:t>
            </a:r>
            <a:r>
              <a:rPr sz="900" spc="-30" dirty="0">
                <a:solidFill>
                  <a:srgbClr val="FFFFFF"/>
                </a:solidFill>
                <a:latin typeface="Inter" panose="020B0502030000000004" pitchFamily="34" charset="0"/>
                <a:ea typeface="Inter" panose="020B0502030000000004" pitchFamily="34" charset="0"/>
                <a:cs typeface="Tahoma"/>
              </a:rPr>
              <a:t> </a:t>
            </a:r>
            <a:endParaRPr sz="900" dirty="0">
              <a:latin typeface="Inter" panose="020B0502030000000004" pitchFamily="34" charset="0"/>
              <a:ea typeface="Inter" panose="020B0502030000000004" pitchFamily="34" charset="0"/>
              <a:cs typeface="Tahoma"/>
            </a:endParaRPr>
          </a:p>
        </p:txBody>
      </p:sp>
      <p:pic>
        <p:nvPicPr>
          <p:cNvPr id="5" name="Picture 4" descr="Icon&#10;&#10;Description automatically generated">
            <a:extLst>
              <a:ext uri="{FF2B5EF4-FFF2-40B4-BE49-F238E27FC236}">
                <a16:creationId xmlns:a16="http://schemas.microsoft.com/office/drawing/2014/main" id="{8BAB6848-AE28-7349-9417-236DC7A8D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6956" y="8192727"/>
            <a:ext cx="481359" cy="481359"/>
          </a:xfrm>
          <a:prstGeom prst="rect">
            <a:avLst/>
          </a:prstGeom>
        </p:spPr>
      </p:pic>
      <p:pic>
        <p:nvPicPr>
          <p:cNvPr id="6" name="Picture 5" descr="Icon&#10;&#10;Description automatically generated">
            <a:extLst>
              <a:ext uri="{FF2B5EF4-FFF2-40B4-BE49-F238E27FC236}">
                <a16:creationId xmlns:a16="http://schemas.microsoft.com/office/drawing/2014/main" id="{F650F257-A39D-564D-B7A7-7DD9DF65F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2402" y="8192727"/>
            <a:ext cx="481359" cy="481359"/>
          </a:xfrm>
          <a:prstGeom prst="rect">
            <a:avLst/>
          </a:prstGeom>
        </p:spPr>
      </p:pic>
      <p:pic>
        <p:nvPicPr>
          <p:cNvPr id="7" name="Picture 6" descr="A red and white logo&#10;&#10;Description automatically generated with low confidence">
            <a:extLst>
              <a:ext uri="{FF2B5EF4-FFF2-40B4-BE49-F238E27FC236}">
                <a16:creationId xmlns:a16="http://schemas.microsoft.com/office/drawing/2014/main" id="{18591A9D-B898-B248-9C58-27993FBED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4679" y="8192727"/>
            <a:ext cx="481359" cy="481359"/>
          </a:xfrm>
          <a:prstGeom prst="rect">
            <a:avLst/>
          </a:prstGeom>
        </p:spPr>
      </p:pic>
      <p:pic>
        <p:nvPicPr>
          <p:cNvPr id="8" name="Picture 7" descr="Graphical user interface, text&#10;&#10;Description automatically generated with medium confidence">
            <a:extLst>
              <a:ext uri="{FF2B5EF4-FFF2-40B4-BE49-F238E27FC236}">
                <a16:creationId xmlns:a16="http://schemas.microsoft.com/office/drawing/2014/main" id="{CD9618DF-3B95-F742-8815-78AF7A83D7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2573" y="335902"/>
            <a:ext cx="2821648" cy="132317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3366749-9627-2A42-A361-C1F9FBDAB0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219" y="544680"/>
            <a:ext cx="2615235" cy="915332"/>
          </a:xfrm>
          <a:prstGeom prst="rect">
            <a:avLst/>
          </a:prstGeom>
        </p:spPr>
      </p:pic>
    </p:spTree>
    <p:extLst>
      <p:ext uri="{BB962C8B-B14F-4D97-AF65-F5344CB8AC3E}">
        <p14:creationId xmlns:p14="http://schemas.microsoft.com/office/powerpoint/2010/main" val="366205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D15E15-5FF7-472E-8EAB-D12AE7F9FA45}"/>
              </a:ext>
            </a:extLst>
          </p:cNvPr>
          <p:cNvSpPr>
            <a:spLocks noGrp="1"/>
          </p:cNvSpPr>
          <p:nvPr>
            <p:ph type="title"/>
          </p:nvPr>
        </p:nvSpPr>
        <p:spPr>
          <a:xfrm>
            <a:off x="522514" y="424628"/>
            <a:ext cx="6858000" cy="1767417"/>
          </a:xfrm>
        </p:spPr>
        <p:txBody>
          <a:bodyPr>
            <a:normAutofit/>
          </a:bodyPr>
          <a:lstStyle/>
          <a:p>
            <a:r>
              <a:rPr lang="en-US" sz="4400" dirty="0"/>
              <a:t>Australian Building   Codes Board (ABCB)</a:t>
            </a:r>
            <a:endParaRPr lang="en-US" sz="5400" dirty="0"/>
          </a:p>
        </p:txBody>
      </p:sp>
      <p:sp>
        <p:nvSpPr>
          <p:cNvPr id="4" name="Content Placeholder 3">
            <a:extLst>
              <a:ext uri="{FF2B5EF4-FFF2-40B4-BE49-F238E27FC236}">
                <a16:creationId xmlns:a16="http://schemas.microsoft.com/office/drawing/2014/main" id="{072F9644-D441-494C-916A-B69254637CAC}"/>
              </a:ext>
            </a:extLst>
          </p:cNvPr>
          <p:cNvSpPr>
            <a:spLocks noGrp="1"/>
          </p:cNvSpPr>
          <p:nvPr>
            <p:ph idx="1"/>
          </p:nvPr>
        </p:nvSpPr>
        <p:spPr>
          <a:xfrm>
            <a:off x="629264" y="1994170"/>
            <a:ext cx="6838337" cy="5904690"/>
          </a:xfrm>
        </p:spPr>
        <p:txBody>
          <a:bodyPr>
            <a:normAutofit fontScale="92500" lnSpcReduction="10000"/>
          </a:bodyPr>
          <a:lstStyle/>
          <a:p>
            <a:pPr marL="285750" indent="-285750">
              <a:buFont typeface="Wingdings" panose="05000000000000000000" pitchFamily="2" charset="2"/>
              <a:buChar char="§"/>
            </a:pPr>
            <a:r>
              <a:rPr lang="en-US" sz="2400" dirty="0"/>
              <a:t>Established mid-1990s</a:t>
            </a:r>
          </a:p>
          <a:p>
            <a:pPr marL="285750" indent="-285750">
              <a:buFont typeface="Wingdings" panose="05000000000000000000" pitchFamily="2" charset="2"/>
              <a:buChar char="§"/>
            </a:pPr>
            <a:r>
              <a:rPr lang="en-US" sz="2400" dirty="0"/>
              <a:t>Nationally consistent </a:t>
            </a:r>
            <a:r>
              <a:rPr lang="en-US" sz="2400" u="sng" dirty="0"/>
              <a:t>technical</a:t>
            </a:r>
            <a:r>
              <a:rPr lang="en-US" sz="2400" dirty="0"/>
              <a:t> building regulations</a:t>
            </a:r>
          </a:p>
          <a:p>
            <a:pPr marL="285750" indent="-285750">
              <a:buFont typeface="Wingdings" panose="05000000000000000000" pitchFamily="2" charset="2"/>
              <a:buChar char="§"/>
            </a:pPr>
            <a:r>
              <a:rPr lang="en-US" sz="2400" dirty="0"/>
              <a:t>States and Territories (S&amp;Ts) are responsible for:</a:t>
            </a:r>
          </a:p>
          <a:p>
            <a:pPr marL="920750" lvl="1">
              <a:buFont typeface="Symbol" panose="05050102010706020507" pitchFamily="18" charset="2"/>
              <a:buChar char="¾"/>
            </a:pPr>
            <a:r>
              <a:rPr lang="en-US" sz="2400" dirty="0"/>
              <a:t>Compliance and enforcement</a:t>
            </a:r>
          </a:p>
          <a:p>
            <a:pPr marL="920750" lvl="1">
              <a:buFont typeface="Symbol" panose="05050102010706020507" pitchFamily="18" charset="2"/>
              <a:buChar char="¾"/>
            </a:pPr>
            <a:r>
              <a:rPr lang="en-US" sz="2400" dirty="0"/>
              <a:t>Licensing and accreditation</a:t>
            </a:r>
          </a:p>
          <a:p>
            <a:pPr marL="920750" lvl="1">
              <a:buFont typeface="Symbol" panose="05050102010706020507" pitchFamily="18" charset="2"/>
              <a:buChar char="¾"/>
            </a:pPr>
            <a:r>
              <a:rPr lang="en-US" sz="2400" dirty="0"/>
              <a:t>Building approvals</a:t>
            </a:r>
          </a:p>
          <a:p>
            <a:pPr marL="284400" indent="-285750">
              <a:buFont typeface="Wingdings" panose="05000000000000000000" pitchFamily="2" charset="2"/>
              <a:buChar char="§"/>
            </a:pPr>
            <a:r>
              <a:rPr lang="en-US" sz="2400" dirty="0"/>
              <a:t>Economic benefit</a:t>
            </a:r>
          </a:p>
          <a:p>
            <a:pPr marL="920750" lvl="1">
              <a:buFont typeface="Symbol" panose="05050102010706020507" pitchFamily="18" charset="2"/>
              <a:buChar char="¾"/>
            </a:pPr>
            <a:r>
              <a:rPr lang="en-US" sz="2400" dirty="0"/>
              <a:t>National consistency</a:t>
            </a:r>
          </a:p>
          <a:p>
            <a:pPr marL="920750" lvl="1">
              <a:buFont typeface="Symbol" panose="05050102010706020507" pitchFamily="18" charset="2"/>
              <a:buChar char="¾"/>
            </a:pPr>
            <a:r>
              <a:rPr lang="en-US" sz="2400" dirty="0"/>
              <a:t>Performance-based regulations</a:t>
            </a:r>
          </a:p>
          <a:p>
            <a:pPr marL="920750" lvl="1">
              <a:buFont typeface="Symbol" panose="05050102010706020507" pitchFamily="18" charset="2"/>
              <a:buChar char="¾"/>
            </a:pPr>
            <a:r>
              <a:rPr lang="en-US" sz="2400" dirty="0"/>
              <a:t>Confirmed by CIE report</a:t>
            </a:r>
          </a:p>
        </p:txBody>
      </p:sp>
      <p:sp>
        <p:nvSpPr>
          <p:cNvPr id="5" name="Footer Placeholder 4">
            <a:extLst>
              <a:ext uri="{FF2B5EF4-FFF2-40B4-BE49-F238E27FC236}">
                <a16:creationId xmlns:a16="http://schemas.microsoft.com/office/drawing/2014/main" id="{A125DA59-12E2-433B-910E-11CD7D5B1843}"/>
              </a:ext>
            </a:extLst>
          </p:cNvPr>
          <p:cNvSpPr>
            <a:spLocks noGrp="1"/>
          </p:cNvSpPr>
          <p:nvPr>
            <p:ph type="ftr" sz="quarter" idx="11"/>
          </p:nvPr>
        </p:nvSpPr>
        <p:spPr/>
        <p:txBody>
          <a:bodyPr/>
          <a:lstStyle/>
          <a:p>
            <a:r>
              <a:rPr lang="en-US" b="1" dirty="0"/>
              <a:t>NCC 101 Training </a:t>
            </a:r>
            <a:r>
              <a:rPr lang="en-US" dirty="0"/>
              <a:t>– </a:t>
            </a:r>
            <a:r>
              <a:rPr lang="en-US" i="1" dirty="0"/>
              <a:t>ABCB</a:t>
            </a:r>
          </a:p>
        </p:txBody>
      </p:sp>
      <p:pic>
        <p:nvPicPr>
          <p:cNvPr id="6" name="object 17">
            <a:extLst>
              <a:ext uri="{FF2B5EF4-FFF2-40B4-BE49-F238E27FC236}">
                <a16:creationId xmlns:a16="http://schemas.microsoft.com/office/drawing/2014/main" id="{545C6DC5-BB66-4BA5-8991-269D62E2EB1C}"/>
              </a:ext>
            </a:extLst>
          </p:cNvPr>
          <p:cNvPicPr>
            <a:picLocks noGrp="1"/>
          </p:cNvPicPr>
          <p:nvPr>
            <p:ph type="pic" sz="quarter" idx="12"/>
          </p:nvPr>
        </p:nvPicPr>
        <p:blipFill>
          <a:blip r:embed="rId2" cstate="print"/>
          <a:srcRect l="44" r="44"/>
          <a:stretch>
            <a:fillRect/>
          </a:stretch>
        </p:blipFill>
        <p:spPr>
          <a:xfrm>
            <a:off x="7772400" y="609600"/>
            <a:ext cx="6858000" cy="7010400"/>
          </a:xfrm>
          <a:prstGeom prst="rect">
            <a:avLst/>
          </a:prstGeom>
        </p:spPr>
      </p:pic>
      <p:pic>
        <p:nvPicPr>
          <p:cNvPr id="16" name="Picture 15" descr="Icon&#10;&#10;Description automatically generated">
            <a:extLst>
              <a:ext uri="{FF2B5EF4-FFF2-40B4-BE49-F238E27FC236}">
                <a16:creationId xmlns:a16="http://schemas.microsoft.com/office/drawing/2014/main" id="{CEF570D8-CB96-8B46-B235-909AB921A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3986" y="8328350"/>
            <a:ext cx="402224" cy="402224"/>
          </a:xfrm>
          <a:prstGeom prst="rect">
            <a:avLst/>
          </a:prstGeom>
        </p:spPr>
      </p:pic>
      <p:pic>
        <p:nvPicPr>
          <p:cNvPr id="17" name="Picture 16" descr="Icon&#10;&#10;Description automatically generated">
            <a:extLst>
              <a:ext uri="{FF2B5EF4-FFF2-40B4-BE49-F238E27FC236}">
                <a16:creationId xmlns:a16="http://schemas.microsoft.com/office/drawing/2014/main" id="{A956EACC-3F58-A84E-9D18-C783BC2FE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8876" y="8328350"/>
            <a:ext cx="402224" cy="402224"/>
          </a:xfrm>
          <a:prstGeom prst="rect">
            <a:avLst/>
          </a:prstGeom>
        </p:spPr>
      </p:pic>
      <p:pic>
        <p:nvPicPr>
          <p:cNvPr id="18" name="Picture 17" descr="A red and white logo&#10;&#10;Description automatically generated with low confidence">
            <a:extLst>
              <a:ext uri="{FF2B5EF4-FFF2-40B4-BE49-F238E27FC236}">
                <a16:creationId xmlns:a16="http://schemas.microsoft.com/office/drawing/2014/main" id="{D7202270-21C3-7247-AFD3-D0B80D7A1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6431" y="8328350"/>
            <a:ext cx="402224" cy="402224"/>
          </a:xfrm>
          <a:prstGeom prst="rect">
            <a:avLst/>
          </a:prstGeom>
        </p:spPr>
      </p:pic>
    </p:spTree>
    <p:extLst>
      <p:ext uri="{BB962C8B-B14F-4D97-AF65-F5344CB8AC3E}">
        <p14:creationId xmlns:p14="http://schemas.microsoft.com/office/powerpoint/2010/main" val="729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1000"/>
                                        <p:tgtEl>
                                          <p:spTgt spid="4">
                                            <p:txEl>
                                              <p:pRg st="9" end="9"/>
                                            </p:txEl>
                                          </p:spTgt>
                                        </p:tgtEl>
                                      </p:cBhvr>
                                    </p:animEffect>
                                    <p:anim calcmode="lin" valueType="num">
                                      <p:cBhvr>
                                        <p:cTn id="5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B13B-D340-E002-9F0E-E86FA731A577}"/>
              </a:ext>
            </a:extLst>
          </p:cNvPr>
          <p:cNvSpPr>
            <a:spLocks noGrp="1"/>
          </p:cNvSpPr>
          <p:nvPr>
            <p:ph type="title"/>
          </p:nvPr>
        </p:nvSpPr>
        <p:spPr>
          <a:xfrm>
            <a:off x="607491" y="542817"/>
            <a:ext cx="10069217" cy="1767417"/>
          </a:xfrm>
        </p:spPr>
        <p:txBody>
          <a:bodyPr/>
          <a:lstStyle/>
          <a:p>
            <a:r>
              <a:rPr lang="en-AU" dirty="0"/>
              <a:t>Inter-Governmental Agreement (IGA)</a:t>
            </a:r>
          </a:p>
        </p:txBody>
      </p:sp>
      <p:sp>
        <p:nvSpPr>
          <p:cNvPr id="3" name="Content Placeholder 2">
            <a:extLst>
              <a:ext uri="{FF2B5EF4-FFF2-40B4-BE49-F238E27FC236}">
                <a16:creationId xmlns:a16="http://schemas.microsoft.com/office/drawing/2014/main" id="{50552DCC-9BF8-D190-A14F-FA595B903041}"/>
              </a:ext>
            </a:extLst>
          </p:cNvPr>
          <p:cNvSpPr>
            <a:spLocks noGrp="1"/>
          </p:cNvSpPr>
          <p:nvPr>
            <p:ph idx="1"/>
          </p:nvPr>
        </p:nvSpPr>
        <p:spPr>
          <a:xfrm>
            <a:off x="629264" y="1624520"/>
            <a:ext cx="13981472" cy="6611432"/>
          </a:xfrm>
        </p:spPr>
        <p:txBody>
          <a:bodyPr/>
          <a:lstStyle/>
          <a:p>
            <a:pPr>
              <a:buFont typeface="Wingdings" panose="05000000000000000000" pitchFamily="2" charset="2"/>
              <a:buChar char="§"/>
            </a:pPr>
            <a:r>
              <a:rPr lang="en-AU" dirty="0"/>
              <a:t>S&amp;T funding proportional to level of building activity</a:t>
            </a:r>
          </a:p>
          <a:p>
            <a:pPr lvl="1"/>
            <a:r>
              <a:rPr lang="en-AU" dirty="0"/>
              <a:t>Commonwealth provides 50%</a:t>
            </a:r>
          </a:p>
          <a:p>
            <a:pPr lvl="1"/>
            <a:r>
              <a:rPr lang="en-AU" dirty="0"/>
              <a:t>Special account</a:t>
            </a:r>
          </a:p>
          <a:p>
            <a:pPr>
              <a:buFont typeface="Wingdings" panose="05000000000000000000" pitchFamily="2" charset="2"/>
              <a:buChar char="§"/>
            </a:pPr>
            <a:r>
              <a:rPr lang="en-AU" dirty="0"/>
              <a:t>Board</a:t>
            </a:r>
          </a:p>
          <a:p>
            <a:pPr lvl="1"/>
            <a:r>
              <a:rPr lang="en-AU" dirty="0"/>
              <a:t>Responsible for developing and maintaining the NCC</a:t>
            </a:r>
          </a:p>
          <a:p>
            <a:pPr>
              <a:buFont typeface="Wingdings" panose="05000000000000000000" pitchFamily="2" charset="2"/>
              <a:buChar char="§"/>
            </a:pPr>
            <a:r>
              <a:rPr lang="en-AU" dirty="0"/>
              <a:t>Building Ministers’ Meeting (BMM)</a:t>
            </a:r>
          </a:p>
          <a:p>
            <a:pPr lvl="1"/>
            <a:r>
              <a:rPr lang="en-AU" dirty="0"/>
              <a:t>Set strategic policy direction</a:t>
            </a:r>
          </a:p>
          <a:p>
            <a:pPr lvl="1"/>
            <a:r>
              <a:rPr lang="en-AU" dirty="0"/>
              <a:t>Approve ABCB annual business plan</a:t>
            </a:r>
          </a:p>
          <a:p>
            <a:pPr>
              <a:buFont typeface="Wingdings" panose="05000000000000000000" pitchFamily="2" charset="2"/>
              <a:buChar char="§"/>
            </a:pPr>
            <a:r>
              <a:rPr lang="en-AU" dirty="0"/>
              <a:t>IGA is updated every thee years</a:t>
            </a:r>
          </a:p>
          <a:p>
            <a:endParaRPr lang="en-AU" dirty="0"/>
          </a:p>
        </p:txBody>
      </p:sp>
      <p:sp>
        <p:nvSpPr>
          <p:cNvPr id="4" name="Footer Placeholder 3">
            <a:extLst>
              <a:ext uri="{FF2B5EF4-FFF2-40B4-BE49-F238E27FC236}">
                <a16:creationId xmlns:a16="http://schemas.microsoft.com/office/drawing/2014/main" id="{0208803B-1FC3-419D-FD10-7E5F894850D2}"/>
              </a:ext>
            </a:extLst>
          </p:cNvPr>
          <p:cNvSpPr>
            <a:spLocks noGrp="1"/>
          </p:cNvSpPr>
          <p:nvPr>
            <p:ph type="ftr" sz="quarter" idx="11"/>
          </p:nvPr>
        </p:nvSpPr>
        <p:spPr/>
        <p:txBody>
          <a:bodyPr/>
          <a:lstStyle/>
          <a:p>
            <a:r>
              <a:rPr lang="en-US" b="1" dirty="0"/>
              <a:t>NCC 101 Training </a:t>
            </a:r>
            <a:r>
              <a:rPr lang="en-US" dirty="0"/>
              <a:t>– </a:t>
            </a:r>
            <a:r>
              <a:rPr lang="en-US" i="1" dirty="0"/>
              <a:t>IGA</a:t>
            </a:r>
          </a:p>
        </p:txBody>
      </p:sp>
    </p:spTree>
    <p:extLst>
      <p:ext uri="{BB962C8B-B14F-4D97-AF65-F5344CB8AC3E}">
        <p14:creationId xmlns:p14="http://schemas.microsoft.com/office/powerpoint/2010/main" val="27539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4F9891-9423-330D-0892-15B7ED7CD03B}"/>
              </a:ext>
            </a:extLst>
          </p:cNvPr>
          <p:cNvSpPr>
            <a:spLocks noGrp="1"/>
          </p:cNvSpPr>
          <p:nvPr>
            <p:ph type="title"/>
          </p:nvPr>
        </p:nvSpPr>
        <p:spPr/>
        <p:txBody>
          <a:bodyPr/>
          <a:lstStyle/>
          <a:p>
            <a:r>
              <a:rPr lang="en-AU" dirty="0"/>
              <a:t>ABCB structure</a:t>
            </a:r>
          </a:p>
        </p:txBody>
      </p:sp>
      <p:sp>
        <p:nvSpPr>
          <p:cNvPr id="4" name="Footer Placeholder 3">
            <a:extLst>
              <a:ext uri="{FF2B5EF4-FFF2-40B4-BE49-F238E27FC236}">
                <a16:creationId xmlns:a16="http://schemas.microsoft.com/office/drawing/2014/main" id="{0509353E-80A6-D800-3D9B-64E26C0C4197}"/>
              </a:ext>
            </a:extLst>
          </p:cNvPr>
          <p:cNvSpPr>
            <a:spLocks noGrp="1"/>
          </p:cNvSpPr>
          <p:nvPr>
            <p:ph type="ftr" sz="quarter" idx="11"/>
          </p:nvPr>
        </p:nvSpPr>
        <p:spPr/>
        <p:txBody>
          <a:bodyPr/>
          <a:lstStyle/>
          <a:p>
            <a:r>
              <a:rPr lang="en-US" b="1" dirty="0"/>
              <a:t>NCC 101 Training </a:t>
            </a:r>
            <a:r>
              <a:rPr lang="en-US" dirty="0"/>
              <a:t>– </a:t>
            </a:r>
            <a:r>
              <a:rPr lang="en-US" i="1" dirty="0"/>
              <a:t>ABCB Structure</a:t>
            </a:r>
          </a:p>
        </p:txBody>
      </p:sp>
      <p:sp>
        <p:nvSpPr>
          <p:cNvPr id="2" name="Rectangle: Rounded Corners 1">
            <a:extLst>
              <a:ext uri="{FF2B5EF4-FFF2-40B4-BE49-F238E27FC236}">
                <a16:creationId xmlns:a16="http://schemas.microsoft.com/office/drawing/2014/main" id="{82CAF099-F7E1-666E-97E8-06EC925C452F}"/>
              </a:ext>
            </a:extLst>
          </p:cNvPr>
          <p:cNvSpPr/>
          <p:nvPr/>
        </p:nvSpPr>
        <p:spPr>
          <a:xfrm>
            <a:off x="5779224" y="691560"/>
            <a:ext cx="3655423" cy="1005840"/>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3600" b="1" dirty="0"/>
              <a:t>BMM</a:t>
            </a:r>
          </a:p>
        </p:txBody>
      </p:sp>
      <p:sp>
        <p:nvSpPr>
          <p:cNvPr id="3" name="Rectangle: Rounded Corners 2">
            <a:extLst>
              <a:ext uri="{FF2B5EF4-FFF2-40B4-BE49-F238E27FC236}">
                <a16:creationId xmlns:a16="http://schemas.microsoft.com/office/drawing/2014/main" id="{C491BC9D-C297-DC8F-E6ED-AB95E900680C}"/>
              </a:ext>
            </a:extLst>
          </p:cNvPr>
          <p:cNvSpPr/>
          <p:nvPr/>
        </p:nvSpPr>
        <p:spPr>
          <a:xfrm>
            <a:off x="6150430" y="2462628"/>
            <a:ext cx="2967443" cy="978294"/>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2800" b="1" dirty="0"/>
              <a:t>Board</a:t>
            </a:r>
          </a:p>
        </p:txBody>
      </p:sp>
      <p:sp>
        <p:nvSpPr>
          <p:cNvPr id="7" name="Rectangle: Rounded Corners 6">
            <a:extLst>
              <a:ext uri="{FF2B5EF4-FFF2-40B4-BE49-F238E27FC236}">
                <a16:creationId xmlns:a16="http://schemas.microsoft.com/office/drawing/2014/main" id="{A859A516-D9C1-3ACA-5371-D267E74B7573}"/>
              </a:ext>
            </a:extLst>
          </p:cNvPr>
          <p:cNvSpPr/>
          <p:nvPr/>
        </p:nvSpPr>
        <p:spPr>
          <a:xfrm>
            <a:off x="6342020" y="4280262"/>
            <a:ext cx="2619101" cy="838488"/>
          </a:xfrm>
          <a:prstGeom prst="round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AU" sz="2400" b="1" dirty="0"/>
              <a:t>Office</a:t>
            </a:r>
          </a:p>
        </p:txBody>
      </p:sp>
      <p:sp>
        <p:nvSpPr>
          <p:cNvPr id="9" name="Rectangle: Rounded Corners 8">
            <a:extLst>
              <a:ext uri="{FF2B5EF4-FFF2-40B4-BE49-F238E27FC236}">
                <a16:creationId xmlns:a16="http://schemas.microsoft.com/office/drawing/2014/main" id="{2817E8CA-10B7-3150-60F2-31897E4F378B}"/>
              </a:ext>
            </a:extLst>
          </p:cNvPr>
          <p:cNvSpPr/>
          <p:nvPr/>
        </p:nvSpPr>
        <p:spPr>
          <a:xfrm>
            <a:off x="6362700" y="6860671"/>
            <a:ext cx="2619101" cy="838488"/>
          </a:xfrm>
          <a:prstGeom prst="roundRect">
            <a:avLst/>
          </a:prstGeom>
          <a:solidFill>
            <a:srgbClr val="F6666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AU" b="1" dirty="0"/>
              <a:t>Project-specific Technical Reference Groups (TRGs)</a:t>
            </a:r>
          </a:p>
        </p:txBody>
      </p:sp>
      <p:sp>
        <p:nvSpPr>
          <p:cNvPr id="10" name="Arrow: Down 9">
            <a:extLst>
              <a:ext uri="{FF2B5EF4-FFF2-40B4-BE49-F238E27FC236}">
                <a16:creationId xmlns:a16="http://schemas.microsoft.com/office/drawing/2014/main" id="{CE5E1202-D12B-8805-1973-F3C42CF8CFBD}"/>
              </a:ext>
            </a:extLst>
          </p:cNvPr>
          <p:cNvSpPr/>
          <p:nvPr/>
        </p:nvSpPr>
        <p:spPr>
          <a:xfrm>
            <a:off x="7485018" y="1868265"/>
            <a:ext cx="252549" cy="501209"/>
          </a:xfrm>
          <a:prstGeom prst="downArrow">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Arrow: Down 10">
            <a:extLst>
              <a:ext uri="{FF2B5EF4-FFF2-40B4-BE49-F238E27FC236}">
                <a16:creationId xmlns:a16="http://schemas.microsoft.com/office/drawing/2014/main" id="{09444098-292E-BA89-B9CB-74CB467D0BCD}"/>
              </a:ext>
            </a:extLst>
          </p:cNvPr>
          <p:cNvSpPr/>
          <p:nvPr/>
        </p:nvSpPr>
        <p:spPr>
          <a:xfrm>
            <a:off x="7480662" y="3577330"/>
            <a:ext cx="252549" cy="501209"/>
          </a:xfrm>
          <a:prstGeom prst="downArrow">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Arrow: Down 11">
            <a:extLst>
              <a:ext uri="{FF2B5EF4-FFF2-40B4-BE49-F238E27FC236}">
                <a16:creationId xmlns:a16="http://schemas.microsoft.com/office/drawing/2014/main" id="{2730CB47-A25D-FB5F-D8AC-6B49208D6032}"/>
              </a:ext>
            </a:extLst>
          </p:cNvPr>
          <p:cNvSpPr/>
          <p:nvPr/>
        </p:nvSpPr>
        <p:spPr>
          <a:xfrm rot="10800000">
            <a:off x="7489367" y="5260733"/>
            <a:ext cx="243843" cy="1458694"/>
          </a:xfrm>
          <a:prstGeom prst="downArrow">
            <a:avLst/>
          </a:prstGeom>
          <a:solidFill>
            <a:schemeClr val="bg1"/>
          </a:solidFill>
          <a:ln w="28575">
            <a:solidFill>
              <a:srgbClr val="F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C209BCD0-8385-2008-8963-EACEF7A7E0C4}"/>
              </a:ext>
            </a:extLst>
          </p:cNvPr>
          <p:cNvSpPr/>
          <p:nvPr/>
        </p:nvSpPr>
        <p:spPr>
          <a:xfrm>
            <a:off x="10413152" y="3011887"/>
            <a:ext cx="2325188" cy="1081195"/>
          </a:xfrm>
          <a:prstGeom prst="roundRect">
            <a:avLst/>
          </a:prstGeom>
          <a:solidFill>
            <a:srgbClr val="CC00FF"/>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AU" b="1" dirty="0"/>
              <a:t>Project-specific Board Steering Committees</a:t>
            </a:r>
          </a:p>
        </p:txBody>
      </p:sp>
      <p:sp>
        <p:nvSpPr>
          <p:cNvPr id="15" name="Arrow: Down 14">
            <a:extLst>
              <a:ext uri="{FF2B5EF4-FFF2-40B4-BE49-F238E27FC236}">
                <a16:creationId xmlns:a16="http://schemas.microsoft.com/office/drawing/2014/main" id="{9FE20A2A-F95B-D608-8E5A-777ED4901FFE}"/>
              </a:ext>
            </a:extLst>
          </p:cNvPr>
          <p:cNvSpPr/>
          <p:nvPr/>
        </p:nvSpPr>
        <p:spPr>
          <a:xfrm rot="17465189">
            <a:off x="9623658" y="2687944"/>
            <a:ext cx="283709" cy="1071485"/>
          </a:xfrm>
          <a:prstGeom prst="downArrow">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Arrow: Down 15">
            <a:extLst>
              <a:ext uri="{FF2B5EF4-FFF2-40B4-BE49-F238E27FC236}">
                <a16:creationId xmlns:a16="http://schemas.microsoft.com/office/drawing/2014/main" id="{8CB3F836-569C-164B-A919-B34189FBF9C7}"/>
              </a:ext>
            </a:extLst>
          </p:cNvPr>
          <p:cNvSpPr/>
          <p:nvPr/>
        </p:nvSpPr>
        <p:spPr>
          <a:xfrm rot="4154110">
            <a:off x="9505732" y="3774319"/>
            <a:ext cx="283709" cy="1071485"/>
          </a:xfrm>
          <a:prstGeom prst="downArrow">
            <a:avLst/>
          </a:prstGeom>
          <a:solidFill>
            <a:schemeClr val="bg1"/>
          </a:solid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F90EC509-8C78-122D-94D0-316722FF05AF}"/>
              </a:ext>
            </a:extLst>
          </p:cNvPr>
          <p:cNvSpPr/>
          <p:nvPr/>
        </p:nvSpPr>
        <p:spPr>
          <a:xfrm>
            <a:off x="2102999" y="6672941"/>
            <a:ext cx="2686714" cy="10278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AU" sz="2200" b="1" dirty="0"/>
              <a:t>Building Codes Committee (BCC)</a:t>
            </a:r>
          </a:p>
        </p:txBody>
      </p:sp>
      <p:sp>
        <p:nvSpPr>
          <p:cNvPr id="18" name="Rectangle: Rounded Corners 17">
            <a:extLst>
              <a:ext uri="{FF2B5EF4-FFF2-40B4-BE49-F238E27FC236}">
                <a16:creationId xmlns:a16="http://schemas.microsoft.com/office/drawing/2014/main" id="{BC588DDA-9EF0-894E-9DCE-B8AFAE2A69A4}"/>
              </a:ext>
            </a:extLst>
          </p:cNvPr>
          <p:cNvSpPr/>
          <p:nvPr/>
        </p:nvSpPr>
        <p:spPr>
          <a:xfrm>
            <a:off x="10430566" y="6738259"/>
            <a:ext cx="2686714" cy="10278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AU" sz="2200" b="1" dirty="0"/>
              <a:t>Plumbing Code Committee (PCC)</a:t>
            </a:r>
          </a:p>
        </p:txBody>
      </p:sp>
      <p:sp>
        <p:nvSpPr>
          <p:cNvPr id="6" name="Rectangle: Rounded Corners 5">
            <a:extLst>
              <a:ext uri="{FF2B5EF4-FFF2-40B4-BE49-F238E27FC236}">
                <a16:creationId xmlns:a16="http://schemas.microsoft.com/office/drawing/2014/main" id="{8EE1BF0F-39CC-31B0-F6B0-878BC5209794}"/>
              </a:ext>
            </a:extLst>
          </p:cNvPr>
          <p:cNvSpPr/>
          <p:nvPr/>
        </p:nvSpPr>
        <p:spPr>
          <a:xfrm>
            <a:off x="7801459" y="3620874"/>
            <a:ext cx="1168369" cy="4588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b="1" dirty="0">
                <a:solidFill>
                  <a:schemeClr val="accent4"/>
                </a:solidFill>
              </a:rPr>
              <a:t>Direction</a:t>
            </a:r>
          </a:p>
        </p:txBody>
      </p:sp>
      <p:sp>
        <p:nvSpPr>
          <p:cNvPr id="8" name="Rectangle: Rounded Corners 7">
            <a:extLst>
              <a:ext uri="{FF2B5EF4-FFF2-40B4-BE49-F238E27FC236}">
                <a16:creationId xmlns:a16="http://schemas.microsoft.com/office/drawing/2014/main" id="{A361F143-9070-9DA2-4637-C35F9C01F8A6}"/>
              </a:ext>
            </a:extLst>
          </p:cNvPr>
          <p:cNvSpPr/>
          <p:nvPr/>
        </p:nvSpPr>
        <p:spPr>
          <a:xfrm>
            <a:off x="9966653" y="4290841"/>
            <a:ext cx="1595309" cy="590766"/>
          </a:xfrm>
          <a:prstGeom prst="round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600" b="1" dirty="0">
                <a:solidFill>
                  <a:srgbClr val="CC00FF"/>
                </a:solidFill>
              </a:rPr>
              <a:t>More regular direction</a:t>
            </a:r>
          </a:p>
        </p:txBody>
      </p:sp>
      <p:sp>
        <p:nvSpPr>
          <p:cNvPr id="13" name="Rectangle: Rounded Corners 12">
            <a:extLst>
              <a:ext uri="{FF2B5EF4-FFF2-40B4-BE49-F238E27FC236}">
                <a16:creationId xmlns:a16="http://schemas.microsoft.com/office/drawing/2014/main" id="{B3381D0B-66BC-B644-6187-FF01F2F7FE47}"/>
              </a:ext>
            </a:extLst>
          </p:cNvPr>
          <p:cNvSpPr/>
          <p:nvPr/>
        </p:nvSpPr>
        <p:spPr>
          <a:xfrm>
            <a:off x="3340070" y="1868265"/>
            <a:ext cx="2619101" cy="2218229"/>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r>
              <a:rPr lang="en-AU" sz="1600" b="1" dirty="0">
                <a:solidFill>
                  <a:schemeClr val="accent4"/>
                </a:solidFill>
              </a:rPr>
              <a:t>18 Board members:</a:t>
            </a:r>
          </a:p>
          <a:p>
            <a:pPr marL="285750" indent="-285750">
              <a:buFont typeface="Arial" panose="020B0604020202020204" pitchFamily="34" charset="0"/>
              <a:buChar char="•"/>
            </a:pPr>
            <a:r>
              <a:rPr lang="en-AU" sz="1600" dirty="0">
                <a:solidFill>
                  <a:schemeClr val="accent4"/>
                </a:solidFill>
              </a:rPr>
              <a:t>1 independent chair</a:t>
            </a:r>
          </a:p>
          <a:p>
            <a:pPr marL="285750" indent="-285750">
              <a:buFont typeface="Arial" panose="020B0604020202020204" pitchFamily="34" charset="0"/>
              <a:buChar char="•"/>
            </a:pPr>
            <a:r>
              <a:rPr lang="en-AU" sz="1600" dirty="0">
                <a:solidFill>
                  <a:schemeClr val="accent4"/>
                </a:solidFill>
              </a:rPr>
              <a:t>8 S &amp; T govts</a:t>
            </a:r>
          </a:p>
          <a:p>
            <a:pPr marL="285750" indent="-285750">
              <a:buFont typeface="Arial" panose="020B0604020202020204" pitchFamily="34" charset="0"/>
              <a:buChar char="•"/>
            </a:pPr>
            <a:r>
              <a:rPr lang="en-AU" sz="1600" dirty="0">
                <a:solidFill>
                  <a:schemeClr val="accent4"/>
                </a:solidFill>
              </a:rPr>
              <a:t>1 Commonwealth</a:t>
            </a:r>
          </a:p>
          <a:p>
            <a:pPr marL="285750" indent="-285750">
              <a:buFont typeface="Arial" panose="020B0604020202020204" pitchFamily="34" charset="0"/>
              <a:buChar char="•"/>
            </a:pPr>
            <a:r>
              <a:rPr lang="en-AU" sz="1600" dirty="0">
                <a:solidFill>
                  <a:schemeClr val="accent4"/>
                </a:solidFill>
              </a:rPr>
              <a:t>1 Local govt</a:t>
            </a:r>
          </a:p>
          <a:p>
            <a:pPr marL="285750" indent="-285750">
              <a:buFont typeface="Arial" panose="020B0604020202020204" pitchFamily="34" charset="0"/>
              <a:buChar char="•"/>
            </a:pPr>
            <a:r>
              <a:rPr lang="en-AU" sz="1600" dirty="0">
                <a:solidFill>
                  <a:schemeClr val="accent4"/>
                </a:solidFill>
              </a:rPr>
              <a:t>7 Industry</a:t>
            </a:r>
          </a:p>
        </p:txBody>
      </p:sp>
      <p:sp>
        <p:nvSpPr>
          <p:cNvPr id="19" name="Arrow: Down 18">
            <a:extLst>
              <a:ext uri="{FF2B5EF4-FFF2-40B4-BE49-F238E27FC236}">
                <a16:creationId xmlns:a16="http://schemas.microsoft.com/office/drawing/2014/main" id="{3C49DA9C-642C-3ACF-48B0-99F775621F28}"/>
              </a:ext>
            </a:extLst>
          </p:cNvPr>
          <p:cNvSpPr/>
          <p:nvPr/>
        </p:nvSpPr>
        <p:spPr>
          <a:xfrm rot="13996545">
            <a:off x="5662464" y="4908172"/>
            <a:ext cx="255474" cy="2148791"/>
          </a:xfrm>
          <a:prstGeom prst="down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Down 19">
            <a:extLst>
              <a:ext uri="{FF2B5EF4-FFF2-40B4-BE49-F238E27FC236}">
                <a16:creationId xmlns:a16="http://schemas.microsoft.com/office/drawing/2014/main" id="{6E7FAFEB-29D9-1106-B231-D930D5DE0B61}"/>
              </a:ext>
            </a:extLst>
          </p:cNvPr>
          <p:cNvSpPr/>
          <p:nvPr/>
        </p:nvSpPr>
        <p:spPr>
          <a:xfrm rot="7603455" flipH="1">
            <a:off x="9374942" y="4922457"/>
            <a:ext cx="255474" cy="2148791"/>
          </a:xfrm>
          <a:prstGeom prst="down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DEB7B8B8-328A-3054-1DC2-1375E8A66DFF}"/>
              </a:ext>
            </a:extLst>
          </p:cNvPr>
          <p:cNvSpPr/>
          <p:nvPr/>
        </p:nvSpPr>
        <p:spPr>
          <a:xfrm>
            <a:off x="441862" y="3300570"/>
            <a:ext cx="2551785" cy="317483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en-AU" sz="1600" b="1" dirty="0">
                <a:solidFill>
                  <a:schemeClr val="accent6"/>
                </a:solidFill>
              </a:rPr>
              <a:t>BCC:</a:t>
            </a:r>
          </a:p>
          <a:p>
            <a:pPr marL="285750" indent="-285750">
              <a:buFont typeface="Arial" panose="020B0604020202020204" pitchFamily="34" charset="0"/>
              <a:buChar char="•"/>
            </a:pPr>
            <a:r>
              <a:rPr lang="en-AU" sz="1600" dirty="0">
                <a:solidFill>
                  <a:schemeClr val="accent6"/>
                </a:solidFill>
              </a:rPr>
              <a:t>25 members</a:t>
            </a:r>
          </a:p>
          <a:p>
            <a:pPr marL="285750" indent="-285750">
              <a:buFont typeface="Arial" panose="020B0604020202020204" pitchFamily="34" charset="0"/>
              <a:buChar char="•"/>
            </a:pPr>
            <a:r>
              <a:rPr lang="en-AU" sz="1600" dirty="0">
                <a:solidFill>
                  <a:schemeClr val="accent6"/>
                </a:solidFill>
              </a:rPr>
              <a:t>2 observers</a:t>
            </a:r>
          </a:p>
          <a:p>
            <a:endParaRPr lang="en-AU" sz="800" dirty="0">
              <a:solidFill>
                <a:schemeClr val="accent6"/>
              </a:solidFill>
            </a:endParaRPr>
          </a:p>
          <a:p>
            <a:r>
              <a:rPr lang="en-AU" sz="1400" b="1" dirty="0">
                <a:solidFill>
                  <a:schemeClr val="accent6"/>
                </a:solidFill>
              </a:rPr>
              <a:t>Industry reps include:</a:t>
            </a:r>
          </a:p>
          <a:p>
            <a:pPr marL="285750" indent="-285750">
              <a:buFont typeface="Arial" panose="020B0604020202020204" pitchFamily="34" charset="0"/>
              <a:buChar char="•"/>
            </a:pPr>
            <a:r>
              <a:rPr lang="en-AU" sz="1400" dirty="0">
                <a:solidFill>
                  <a:schemeClr val="accent6"/>
                </a:solidFill>
              </a:rPr>
              <a:t>HIA</a:t>
            </a:r>
          </a:p>
          <a:p>
            <a:pPr marL="285750" indent="-285750">
              <a:buFont typeface="Arial" panose="020B0604020202020204" pitchFamily="34" charset="0"/>
              <a:buChar char="•"/>
            </a:pPr>
            <a:r>
              <a:rPr lang="en-AU" sz="1400" dirty="0">
                <a:solidFill>
                  <a:schemeClr val="accent6"/>
                </a:solidFill>
              </a:rPr>
              <a:t>MBA</a:t>
            </a:r>
          </a:p>
          <a:p>
            <a:pPr marL="285750" indent="-285750">
              <a:buFont typeface="Arial" panose="020B0604020202020204" pitchFamily="34" charset="0"/>
              <a:buChar char="•"/>
            </a:pPr>
            <a:r>
              <a:rPr lang="en-AU" sz="1400" dirty="0">
                <a:solidFill>
                  <a:schemeClr val="accent6"/>
                </a:solidFill>
              </a:rPr>
              <a:t>PCA</a:t>
            </a:r>
          </a:p>
          <a:p>
            <a:pPr marL="285750" indent="-285750">
              <a:buFont typeface="Arial" panose="020B0604020202020204" pitchFamily="34" charset="0"/>
              <a:buChar char="•"/>
            </a:pPr>
            <a:r>
              <a:rPr lang="en-AU" sz="1400" dirty="0">
                <a:solidFill>
                  <a:schemeClr val="accent6"/>
                </a:solidFill>
              </a:rPr>
              <a:t>AFAC</a:t>
            </a:r>
          </a:p>
          <a:p>
            <a:pPr marL="285750" indent="-285750">
              <a:buFont typeface="Arial" panose="020B0604020202020204" pitchFamily="34" charset="0"/>
              <a:buChar char="•"/>
            </a:pPr>
            <a:r>
              <a:rPr lang="en-AU" sz="1400" dirty="0">
                <a:solidFill>
                  <a:schemeClr val="accent6"/>
                </a:solidFill>
              </a:rPr>
              <a:t>AIA</a:t>
            </a:r>
          </a:p>
          <a:p>
            <a:pPr marL="285750" indent="-285750">
              <a:buFont typeface="Arial" panose="020B0604020202020204" pitchFamily="34" charset="0"/>
              <a:buChar char="•"/>
            </a:pPr>
            <a:r>
              <a:rPr lang="en-AU" sz="1400" dirty="0">
                <a:solidFill>
                  <a:schemeClr val="accent6"/>
                </a:solidFill>
              </a:rPr>
              <a:t>BPIC</a:t>
            </a:r>
          </a:p>
          <a:p>
            <a:pPr marL="285750" indent="-285750">
              <a:buFont typeface="Arial" panose="020B0604020202020204" pitchFamily="34" charset="0"/>
              <a:buChar char="•"/>
            </a:pPr>
            <a:r>
              <a:rPr lang="en-AU" sz="1400" dirty="0">
                <a:solidFill>
                  <a:schemeClr val="accent6"/>
                </a:solidFill>
              </a:rPr>
              <a:t>AIG</a:t>
            </a:r>
          </a:p>
          <a:p>
            <a:pPr marL="285750" indent="-285750">
              <a:buFont typeface="Arial" panose="020B0604020202020204" pitchFamily="34" charset="0"/>
              <a:buChar char="•"/>
            </a:pPr>
            <a:r>
              <a:rPr lang="en-AU" sz="1400" dirty="0">
                <a:solidFill>
                  <a:schemeClr val="accent6"/>
                </a:solidFill>
              </a:rPr>
              <a:t>AIRAH</a:t>
            </a:r>
          </a:p>
        </p:txBody>
      </p:sp>
      <p:sp>
        <p:nvSpPr>
          <p:cNvPr id="22" name="Rectangle: Rounded Corners 21">
            <a:extLst>
              <a:ext uri="{FF2B5EF4-FFF2-40B4-BE49-F238E27FC236}">
                <a16:creationId xmlns:a16="http://schemas.microsoft.com/office/drawing/2014/main" id="{8E320366-642C-89AA-446A-C88F78FDB0E1}"/>
              </a:ext>
            </a:extLst>
          </p:cNvPr>
          <p:cNvSpPr/>
          <p:nvPr/>
        </p:nvSpPr>
        <p:spPr>
          <a:xfrm>
            <a:off x="12525842" y="5375365"/>
            <a:ext cx="2156152" cy="116818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en-AU" sz="1600" b="1" dirty="0">
                <a:solidFill>
                  <a:schemeClr val="accent6"/>
                </a:solidFill>
              </a:rPr>
              <a:t>PCC:</a:t>
            </a:r>
          </a:p>
          <a:p>
            <a:pPr marL="285750" indent="-285750">
              <a:buFont typeface="Arial" panose="020B0604020202020204" pitchFamily="34" charset="0"/>
              <a:buChar char="•"/>
            </a:pPr>
            <a:r>
              <a:rPr lang="en-AU" sz="1600" dirty="0">
                <a:solidFill>
                  <a:schemeClr val="accent6"/>
                </a:solidFill>
              </a:rPr>
              <a:t>21 members</a:t>
            </a:r>
          </a:p>
          <a:p>
            <a:pPr marL="285750" indent="-285750">
              <a:buFont typeface="Arial" panose="020B0604020202020204" pitchFamily="34" charset="0"/>
              <a:buChar char="•"/>
            </a:pPr>
            <a:r>
              <a:rPr lang="en-AU" sz="1600" dirty="0">
                <a:solidFill>
                  <a:schemeClr val="accent6"/>
                </a:solidFill>
              </a:rPr>
              <a:t>1 observer</a:t>
            </a:r>
          </a:p>
        </p:txBody>
      </p:sp>
      <p:sp>
        <p:nvSpPr>
          <p:cNvPr id="23" name="Rectangle: Rounded Corners 22">
            <a:extLst>
              <a:ext uri="{FF2B5EF4-FFF2-40B4-BE49-F238E27FC236}">
                <a16:creationId xmlns:a16="http://schemas.microsoft.com/office/drawing/2014/main" id="{F9C902AF-92E6-BBCC-DCFF-E3148F18111F}"/>
              </a:ext>
            </a:extLst>
          </p:cNvPr>
          <p:cNvSpPr/>
          <p:nvPr/>
        </p:nvSpPr>
        <p:spPr>
          <a:xfrm>
            <a:off x="7813432" y="1899847"/>
            <a:ext cx="1168369" cy="4588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AU" sz="1600" b="1" dirty="0">
                <a:solidFill>
                  <a:schemeClr val="accent4"/>
                </a:solidFill>
              </a:rPr>
              <a:t>Direction</a:t>
            </a:r>
          </a:p>
        </p:txBody>
      </p:sp>
      <p:sp>
        <p:nvSpPr>
          <p:cNvPr id="24" name="Rectangle: Rounded Corners 23">
            <a:extLst>
              <a:ext uri="{FF2B5EF4-FFF2-40B4-BE49-F238E27FC236}">
                <a16:creationId xmlns:a16="http://schemas.microsoft.com/office/drawing/2014/main" id="{D41BB67D-F77B-07FA-BA4A-60F0B3D837AE}"/>
              </a:ext>
            </a:extLst>
          </p:cNvPr>
          <p:cNvSpPr/>
          <p:nvPr/>
        </p:nvSpPr>
        <p:spPr>
          <a:xfrm>
            <a:off x="6657795" y="5656912"/>
            <a:ext cx="1924408" cy="384389"/>
          </a:xfrm>
          <a:prstGeom prst="roundRect">
            <a:avLst/>
          </a:prstGeom>
          <a:ln w="28575">
            <a:solidFill>
              <a:srgbClr val="F66666"/>
            </a:solidFill>
          </a:ln>
        </p:spPr>
        <p:style>
          <a:lnRef idx="2">
            <a:schemeClr val="accent6"/>
          </a:lnRef>
          <a:fillRef idx="1">
            <a:schemeClr val="lt1"/>
          </a:fillRef>
          <a:effectRef idx="0">
            <a:schemeClr val="accent6"/>
          </a:effectRef>
          <a:fontRef idx="minor">
            <a:schemeClr val="dk1"/>
          </a:fontRef>
        </p:style>
        <p:txBody>
          <a:bodyPr rtlCol="0" anchor="t"/>
          <a:lstStyle/>
          <a:p>
            <a:r>
              <a:rPr lang="en-AU" sz="1600" b="1" dirty="0">
                <a:solidFill>
                  <a:srgbClr val="F66666"/>
                </a:solidFill>
              </a:rPr>
              <a:t>Technical advice</a:t>
            </a:r>
          </a:p>
        </p:txBody>
      </p:sp>
    </p:spTree>
    <p:extLst>
      <p:ext uri="{BB962C8B-B14F-4D97-AF65-F5344CB8AC3E}">
        <p14:creationId xmlns:p14="http://schemas.microsoft.com/office/powerpoint/2010/main" val="7106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0"/>
                                        <p:tgtEl>
                                          <p:spTgt spid="12"/>
                                        </p:tgtEl>
                                      </p:cBhvr>
                                    </p:animEffect>
                                    <p:anim calcmode="lin" valueType="num">
                                      <p:cBhvr>
                                        <p:cTn id="110" dur="1000" fill="hold"/>
                                        <p:tgtEl>
                                          <p:spTgt spid="12"/>
                                        </p:tgtEl>
                                        <p:attrNameLst>
                                          <p:attrName>ppt_x</p:attrName>
                                        </p:attrNameLst>
                                      </p:cBhvr>
                                      <p:tavLst>
                                        <p:tav tm="0">
                                          <p:val>
                                            <p:strVal val="#ppt_x"/>
                                          </p:val>
                                        </p:tav>
                                        <p:tav tm="100000">
                                          <p:val>
                                            <p:strVal val="#ppt_x"/>
                                          </p:val>
                                        </p:tav>
                                      </p:tavLst>
                                    </p:anim>
                                    <p:anim calcmode="lin" valueType="num">
                                      <p:cBhvr>
                                        <p:cTn id="111" dur="1000" fill="hold"/>
                                        <p:tgtEl>
                                          <p:spTgt spid="1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1000"/>
                                        <p:tgtEl>
                                          <p:spTgt spid="9"/>
                                        </p:tgtEl>
                                      </p:cBhvr>
                                    </p:animEffect>
                                    <p:anim calcmode="lin" valueType="num">
                                      <p:cBhvr>
                                        <p:cTn id="115" dur="1000" fill="hold"/>
                                        <p:tgtEl>
                                          <p:spTgt spid="9"/>
                                        </p:tgtEl>
                                        <p:attrNameLst>
                                          <p:attrName>ppt_x</p:attrName>
                                        </p:attrNameLst>
                                      </p:cBhvr>
                                      <p:tavLst>
                                        <p:tav tm="0">
                                          <p:val>
                                            <p:strVal val="#ppt_x"/>
                                          </p:val>
                                        </p:tav>
                                        <p:tav tm="100000">
                                          <p:val>
                                            <p:strVal val="#ppt_x"/>
                                          </p:val>
                                        </p:tav>
                                      </p:tavLst>
                                    </p:anim>
                                    <p:anim calcmode="lin" valueType="num">
                                      <p:cBhvr>
                                        <p:cTn id="116" dur="1000" fill="hold"/>
                                        <p:tgtEl>
                                          <p:spTgt spid="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P spid="10" grpId="0" animBg="1"/>
      <p:bldP spid="11" grpId="0" animBg="1"/>
      <p:bldP spid="12" grpId="0" animBg="1"/>
      <p:bldP spid="14" grpId="0" animBg="1"/>
      <p:bldP spid="15" grpId="0" animBg="1"/>
      <p:bldP spid="16" grpId="0" animBg="1"/>
      <p:bldP spid="17" grpId="0" animBg="1"/>
      <p:bldP spid="18" grpId="0" animBg="1"/>
      <p:bldP spid="6" grpId="0" animBg="1"/>
      <p:bldP spid="8" grpId="0" animBg="1"/>
      <p:bldP spid="13"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39CA9-32B4-83A1-B5E3-1395D9441681}"/>
              </a:ext>
            </a:extLst>
          </p:cNvPr>
          <p:cNvSpPr>
            <a:spLocks noGrp="1"/>
          </p:cNvSpPr>
          <p:nvPr>
            <p:ph type="title"/>
          </p:nvPr>
        </p:nvSpPr>
        <p:spPr>
          <a:xfrm>
            <a:off x="687462" y="537266"/>
            <a:ext cx="13981471" cy="1767417"/>
          </a:xfrm>
        </p:spPr>
        <p:txBody>
          <a:bodyPr/>
          <a:lstStyle/>
          <a:p>
            <a:r>
              <a:rPr lang="en-AU" dirty="0"/>
              <a:t>Hierarchy of building regulations</a:t>
            </a:r>
          </a:p>
        </p:txBody>
      </p:sp>
      <p:sp>
        <p:nvSpPr>
          <p:cNvPr id="4" name="Footer Placeholder 3">
            <a:extLst>
              <a:ext uri="{FF2B5EF4-FFF2-40B4-BE49-F238E27FC236}">
                <a16:creationId xmlns:a16="http://schemas.microsoft.com/office/drawing/2014/main" id="{46E19A8C-989A-9004-AA4D-D754354FFA16}"/>
              </a:ext>
            </a:extLst>
          </p:cNvPr>
          <p:cNvSpPr>
            <a:spLocks noGrp="1"/>
          </p:cNvSpPr>
          <p:nvPr>
            <p:ph type="ftr" sz="quarter" idx="11"/>
          </p:nvPr>
        </p:nvSpPr>
        <p:spPr/>
        <p:txBody>
          <a:bodyPr/>
          <a:lstStyle/>
          <a:p>
            <a:r>
              <a:rPr lang="en-US" b="1" dirty="0"/>
              <a:t>NCC 101 Training </a:t>
            </a:r>
            <a:r>
              <a:rPr lang="en-US" dirty="0"/>
              <a:t>– </a:t>
            </a:r>
            <a:r>
              <a:rPr lang="en-US" i="1" dirty="0"/>
              <a:t>Hierarchy of Building Regulation</a:t>
            </a:r>
          </a:p>
        </p:txBody>
      </p:sp>
      <p:sp>
        <p:nvSpPr>
          <p:cNvPr id="2" name="Rectangle: Rounded Corners 1">
            <a:extLst>
              <a:ext uri="{FF2B5EF4-FFF2-40B4-BE49-F238E27FC236}">
                <a16:creationId xmlns:a16="http://schemas.microsoft.com/office/drawing/2014/main" id="{7CB801A0-6C4C-C5CF-CB86-D1029D244AC9}"/>
              </a:ext>
            </a:extLst>
          </p:cNvPr>
          <p:cNvSpPr/>
          <p:nvPr/>
        </p:nvSpPr>
        <p:spPr>
          <a:xfrm>
            <a:off x="2582341" y="3096922"/>
            <a:ext cx="4766356" cy="1338940"/>
          </a:xfrm>
          <a:prstGeom prst="roundRect">
            <a:avLst/>
          </a:prstGeom>
          <a:ln w="3810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lvl="3" defTabSz="914400"/>
            <a:endParaRPr kumimoji="0" lang="en-US" i="0" u="none" strike="noStrike" kern="0" cap="none" spc="0" normalizeH="0" baseline="0" noProof="0" dirty="0">
              <a:ln>
                <a:noFill/>
              </a:ln>
              <a:solidFill>
                <a:prstClr val="white"/>
              </a:solidFill>
              <a:effectLst/>
              <a:uLnTx/>
              <a:uFillTx/>
              <a:latin typeface="Inter"/>
            </a:endParaRPr>
          </a:p>
        </p:txBody>
      </p:sp>
      <p:sp>
        <p:nvSpPr>
          <p:cNvPr id="3" name="Rectangle: Rounded Corners 2">
            <a:extLst>
              <a:ext uri="{FF2B5EF4-FFF2-40B4-BE49-F238E27FC236}">
                <a16:creationId xmlns:a16="http://schemas.microsoft.com/office/drawing/2014/main" id="{893568E7-82A5-C6F1-EA0F-6011F7B037F1}"/>
              </a:ext>
            </a:extLst>
          </p:cNvPr>
          <p:cNvSpPr/>
          <p:nvPr/>
        </p:nvSpPr>
        <p:spPr>
          <a:xfrm>
            <a:off x="8007699" y="3096922"/>
            <a:ext cx="4766356" cy="1338940"/>
          </a:xfrm>
          <a:prstGeom prst="roundRect">
            <a:avLst/>
          </a:prstGeom>
          <a:solidFill>
            <a:schemeClr val="accent4">
              <a:lumMod val="60000"/>
              <a:lumOff val="40000"/>
            </a:schemeClr>
          </a:solidFill>
          <a:ln w="38100" cap="flat" cmpd="sng" algn="ctr">
            <a:solidFill>
              <a:schemeClr val="bg1"/>
            </a:solidFill>
            <a:prstDash val="solid"/>
            <a:miter lim="800000"/>
          </a:ln>
          <a:effectLst/>
        </p:spPr>
        <p:txBody>
          <a:bodyPr rtlCol="0" anchor="ctr"/>
          <a:lstStyle/>
          <a:p>
            <a:pPr lvl="2" defTabSz="914400"/>
            <a:endParaRPr kumimoji="0" lang="en-US" i="0" u="none" strike="noStrike" kern="0" cap="none" spc="0" normalizeH="0" baseline="0" noProof="0" dirty="0">
              <a:ln>
                <a:noFill/>
              </a:ln>
              <a:solidFill>
                <a:prstClr val="white"/>
              </a:solidFill>
              <a:effectLst/>
              <a:uLnTx/>
              <a:uFillTx/>
              <a:latin typeface="Inter"/>
            </a:endParaRPr>
          </a:p>
        </p:txBody>
      </p:sp>
      <p:cxnSp>
        <p:nvCxnSpPr>
          <p:cNvPr id="7" name="Straight Arrow Connector 6">
            <a:extLst>
              <a:ext uri="{FF2B5EF4-FFF2-40B4-BE49-F238E27FC236}">
                <a16:creationId xmlns:a16="http://schemas.microsoft.com/office/drawing/2014/main" id="{83697B03-4828-F040-EDB1-0925E9E628C0}"/>
              </a:ext>
            </a:extLst>
          </p:cNvPr>
          <p:cNvCxnSpPr>
            <a:cxnSpLocks/>
          </p:cNvCxnSpPr>
          <p:nvPr/>
        </p:nvCxnSpPr>
        <p:spPr>
          <a:xfrm>
            <a:off x="7348697" y="3766392"/>
            <a:ext cx="659002" cy="0"/>
          </a:xfrm>
          <a:prstGeom prst="straightConnector1">
            <a:avLst/>
          </a:prstGeom>
          <a:noFill/>
          <a:ln w="50800" cap="flat" cmpd="sng" algn="ctr">
            <a:solidFill>
              <a:schemeClr val="accent4"/>
            </a:solidFill>
            <a:prstDash val="solid"/>
            <a:miter lim="800000"/>
            <a:tailEnd type="triangle"/>
          </a:ln>
          <a:effectLst/>
        </p:spPr>
      </p:cxnSp>
      <p:sp>
        <p:nvSpPr>
          <p:cNvPr id="8" name="Rectangle: Rounded Corners 7">
            <a:extLst>
              <a:ext uri="{FF2B5EF4-FFF2-40B4-BE49-F238E27FC236}">
                <a16:creationId xmlns:a16="http://schemas.microsoft.com/office/drawing/2014/main" id="{D6B13A7B-FF90-4C29-6D0F-AF5A1AF2D2D6}"/>
              </a:ext>
            </a:extLst>
          </p:cNvPr>
          <p:cNvSpPr/>
          <p:nvPr/>
        </p:nvSpPr>
        <p:spPr>
          <a:xfrm>
            <a:off x="2582341" y="4862259"/>
            <a:ext cx="4766356" cy="1338940"/>
          </a:xfrm>
          <a:prstGeom prst="roundRect">
            <a:avLst/>
          </a:prstGeom>
          <a:solidFill>
            <a:srgbClr val="002D5D"/>
          </a:solidFill>
          <a:ln w="38100" cap="flat" cmpd="sng" algn="ctr">
            <a:solidFill>
              <a:schemeClr val="bg1"/>
            </a:solidFill>
            <a:prstDash val="solid"/>
            <a:miter lim="800000"/>
          </a:ln>
          <a:effectLst/>
        </p:spPr>
        <p:txBody>
          <a:bodyPr rtlCol="0" anchor="ctr"/>
          <a:lstStyle/>
          <a:p>
            <a:pPr lvl="2" defTabSz="914400"/>
            <a:endParaRPr lang="en-US" kern="0" dirty="0">
              <a:solidFill>
                <a:prstClr val="white"/>
              </a:solidFill>
            </a:endParaRPr>
          </a:p>
        </p:txBody>
      </p:sp>
      <p:cxnSp>
        <p:nvCxnSpPr>
          <p:cNvPr id="9" name="Straight Arrow Connector 8">
            <a:extLst>
              <a:ext uri="{FF2B5EF4-FFF2-40B4-BE49-F238E27FC236}">
                <a16:creationId xmlns:a16="http://schemas.microsoft.com/office/drawing/2014/main" id="{8705DE03-D876-E4C4-B124-9962B2ACA38B}"/>
              </a:ext>
            </a:extLst>
          </p:cNvPr>
          <p:cNvCxnSpPr>
            <a:cxnSpLocks/>
          </p:cNvCxnSpPr>
          <p:nvPr/>
        </p:nvCxnSpPr>
        <p:spPr>
          <a:xfrm>
            <a:off x="4965519" y="4435862"/>
            <a:ext cx="0" cy="426397"/>
          </a:xfrm>
          <a:prstGeom prst="straightConnector1">
            <a:avLst/>
          </a:prstGeom>
          <a:noFill/>
          <a:ln w="50800" cap="flat" cmpd="sng" algn="ctr">
            <a:solidFill>
              <a:schemeClr val="accent4"/>
            </a:solidFill>
            <a:prstDash val="solid"/>
            <a:miter lim="800000"/>
            <a:tailEnd type="triangle"/>
          </a:ln>
          <a:effectLst/>
        </p:spPr>
      </p:cxnSp>
      <p:sp>
        <p:nvSpPr>
          <p:cNvPr id="10" name="Rectangle: Rounded Corners 9">
            <a:extLst>
              <a:ext uri="{FF2B5EF4-FFF2-40B4-BE49-F238E27FC236}">
                <a16:creationId xmlns:a16="http://schemas.microsoft.com/office/drawing/2014/main" id="{FE34F952-6EFA-12DA-FA90-7CA9DD03792B}"/>
              </a:ext>
            </a:extLst>
          </p:cNvPr>
          <p:cNvSpPr/>
          <p:nvPr/>
        </p:nvSpPr>
        <p:spPr>
          <a:xfrm>
            <a:off x="2582341" y="6673591"/>
            <a:ext cx="4766356" cy="1338940"/>
          </a:xfrm>
          <a:prstGeom prst="roundRect">
            <a:avLst/>
          </a:prstGeom>
          <a:solidFill>
            <a:srgbClr val="004680"/>
          </a:solidFill>
          <a:ln w="38100" cap="flat" cmpd="sng" algn="ctr">
            <a:solidFill>
              <a:schemeClr val="bg1"/>
            </a:solidFill>
            <a:prstDash val="solid"/>
            <a:miter lim="800000"/>
          </a:ln>
          <a:effectLst/>
        </p:spPr>
        <p:txBody>
          <a:bodyPr rtlCol="0" anchor="ctr"/>
          <a:lstStyle/>
          <a:p>
            <a:pPr lvl="2" defTabSz="914400"/>
            <a:endParaRPr lang="en-US" kern="0" dirty="0">
              <a:solidFill>
                <a:prstClr val="white"/>
              </a:solidFill>
            </a:endParaRPr>
          </a:p>
        </p:txBody>
      </p:sp>
      <p:grpSp>
        <p:nvGrpSpPr>
          <p:cNvPr id="11" name="Group 10">
            <a:extLst>
              <a:ext uri="{FF2B5EF4-FFF2-40B4-BE49-F238E27FC236}">
                <a16:creationId xmlns:a16="http://schemas.microsoft.com/office/drawing/2014/main" id="{B6D23BFF-9A73-6B67-88D7-68E10E778C90}"/>
              </a:ext>
            </a:extLst>
          </p:cNvPr>
          <p:cNvGrpSpPr/>
          <p:nvPr/>
        </p:nvGrpSpPr>
        <p:grpSpPr>
          <a:xfrm>
            <a:off x="2563524" y="4825327"/>
            <a:ext cx="3059684" cy="1434801"/>
            <a:chOff x="-5037450" y="9944832"/>
            <a:chExt cx="2821648" cy="1323177"/>
          </a:xfrm>
        </p:grpSpPr>
        <p:pic>
          <p:nvPicPr>
            <p:cNvPr id="12" name="Picture 11" descr="Graphical user interface, text&#10;&#10;Description automatically generated with medium confidence">
              <a:extLst>
                <a:ext uri="{FF2B5EF4-FFF2-40B4-BE49-F238E27FC236}">
                  <a16:creationId xmlns:a16="http://schemas.microsoft.com/office/drawing/2014/main" id="{D3447095-09B0-0FFA-CAF1-B8F6F8AD5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450" y="9944832"/>
              <a:ext cx="2821648" cy="1323177"/>
            </a:xfrm>
            <a:prstGeom prst="roundRect">
              <a:avLst/>
            </a:prstGeom>
          </p:spPr>
        </p:pic>
        <p:sp>
          <p:nvSpPr>
            <p:cNvPr id="13" name="Rectangle 12">
              <a:extLst>
                <a:ext uri="{FF2B5EF4-FFF2-40B4-BE49-F238E27FC236}">
                  <a16:creationId xmlns:a16="http://schemas.microsoft.com/office/drawing/2014/main" id="{D841900B-DA26-8589-ACA6-0856E895FF0E}"/>
                </a:ext>
              </a:extLst>
            </p:cNvPr>
            <p:cNvSpPr/>
            <p:nvPr/>
          </p:nvSpPr>
          <p:spPr>
            <a:xfrm>
              <a:off x="-4026936" y="10205100"/>
              <a:ext cx="1674896" cy="802640"/>
            </a:xfrm>
            <a:prstGeom prst="roundRect">
              <a:avLst/>
            </a:prstGeom>
            <a:solidFill>
              <a:srgbClr val="002D5D"/>
            </a:solidFill>
            <a:ln w="12700" cap="flat" cmpd="sng" algn="ctr">
              <a:noFill/>
              <a:prstDash val="solid"/>
              <a:miter lim="800000"/>
            </a:ln>
            <a:effectLst/>
          </p:spPr>
          <p:txBody>
            <a:bodyPr rtlCol="0" anchor="ctr"/>
            <a:lstStyle/>
            <a:p>
              <a:pPr lvl="2" defTabSz="914400"/>
              <a:r>
                <a:rPr kumimoji="0" lang="en-US" i="0" u="none" strike="noStrike" kern="0" cap="none" spc="0" normalizeH="0" baseline="0" noProof="0" dirty="0">
                  <a:ln>
                    <a:noFill/>
                  </a:ln>
                  <a:solidFill>
                    <a:prstClr val="white"/>
                  </a:solidFill>
                  <a:effectLst/>
                  <a:uLnTx/>
                  <a:uFillTx/>
                  <a:latin typeface="Inter"/>
                </a:rPr>
                <a:t> </a:t>
              </a:r>
            </a:p>
          </p:txBody>
        </p:sp>
      </p:grpSp>
      <p:cxnSp>
        <p:nvCxnSpPr>
          <p:cNvPr id="14" name="Straight Arrow Connector 13">
            <a:extLst>
              <a:ext uri="{FF2B5EF4-FFF2-40B4-BE49-F238E27FC236}">
                <a16:creationId xmlns:a16="http://schemas.microsoft.com/office/drawing/2014/main" id="{AEB4C886-AF8A-8E42-BE9B-B38AEF95E375}"/>
              </a:ext>
            </a:extLst>
          </p:cNvPr>
          <p:cNvCxnSpPr>
            <a:cxnSpLocks/>
          </p:cNvCxnSpPr>
          <p:nvPr/>
        </p:nvCxnSpPr>
        <p:spPr>
          <a:xfrm>
            <a:off x="4965519" y="6201199"/>
            <a:ext cx="0" cy="472392"/>
          </a:xfrm>
          <a:prstGeom prst="straightConnector1">
            <a:avLst/>
          </a:prstGeom>
          <a:noFill/>
          <a:ln w="50800" cap="flat" cmpd="sng" algn="ctr">
            <a:solidFill>
              <a:srgbClr val="002D5D"/>
            </a:solidFill>
            <a:prstDash val="solid"/>
            <a:miter lim="800000"/>
            <a:tailEnd type="triangle"/>
          </a:ln>
          <a:effectLst/>
        </p:spPr>
      </p:cxnSp>
      <p:sp>
        <p:nvSpPr>
          <p:cNvPr id="15" name="Rectangle 14">
            <a:extLst>
              <a:ext uri="{FF2B5EF4-FFF2-40B4-BE49-F238E27FC236}">
                <a16:creationId xmlns:a16="http://schemas.microsoft.com/office/drawing/2014/main" id="{47CFF7D9-66EF-D3CA-B9BA-39CC7C809DF7}"/>
              </a:ext>
            </a:extLst>
          </p:cNvPr>
          <p:cNvSpPr/>
          <p:nvPr/>
        </p:nvSpPr>
        <p:spPr>
          <a:xfrm>
            <a:off x="3601934" y="5204300"/>
            <a:ext cx="3746763" cy="677108"/>
          </a:xfrm>
          <a:prstGeom prst="rect">
            <a:avLst/>
          </a:prstGeom>
        </p:spPr>
        <p:txBody>
          <a:bodyPr wrap="square">
            <a:spAutoFit/>
          </a:bodyPr>
          <a:lstStyle/>
          <a:p>
            <a:pPr defTabSz="914400"/>
            <a:r>
              <a:rPr lang="en-US" sz="2000" b="1" kern="0" dirty="0">
                <a:solidFill>
                  <a:prstClr val="white"/>
                </a:solidFill>
              </a:rPr>
              <a:t>National Construction Code</a:t>
            </a:r>
          </a:p>
          <a:p>
            <a:pPr defTabSz="914400"/>
            <a:r>
              <a:rPr lang="en-US" kern="0" dirty="0">
                <a:solidFill>
                  <a:prstClr val="white"/>
                </a:solidFill>
              </a:rPr>
              <a:t>ncc.abcb.gov.au</a:t>
            </a:r>
          </a:p>
        </p:txBody>
      </p:sp>
      <p:pic>
        <p:nvPicPr>
          <p:cNvPr id="16" name="Picture 15">
            <a:extLst>
              <a:ext uri="{FF2B5EF4-FFF2-40B4-BE49-F238E27FC236}">
                <a16:creationId xmlns:a16="http://schemas.microsoft.com/office/drawing/2014/main" id="{30D99B5B-8678-5407-B06D-F46FAC58083F}"/>
              </a:ext>
            </a:extLst>
          </p:cNvPr>
          <p:cNvPicPr>
            <a:picLocks noChangeAspect="1"/>
          </p:cNvPicPr>
          <p:nvPr/>
        </p:nvPicPr>
        <p:blipFill>
          <a:blip r:embed="rId3"/>
          <a:stretch>
            <a:fillRect/>
          </a:stretch>
        </p:blipFill>
        <p:spPr>
          <a:xfrm>
            <a:off x="2782986" y="7000161"/>
            <a:ext cx="876300" cy="685800"/>
          </a:xfrm>
          <a:prstGeom prst="rect">
            <a:avLst/>
          </a:prstGeom>
        </p:spPr>
      </p:pic>
      <p:pic>
        <p:nvPicPr>
          <p:cNvPr id="17" name="Picture 16">
            <a:extLst>
              <a:ext uri="{FF2B5EF4-FFF2-40B4-BE49-F238E27FC236}">
                <a16:creationId xmlns:a16="http://schemas.microsoft.com/office/drawing/2014/main" id="{09F216BC-A19E-A6A6-8D25-3FE9FE4CC225}"/>
              </a:ext>
            </a:extLst>
          </p:cNvPr>
          <p:cNvPicPr>
            <a:picLocks noChangeAspect="1"/>
          </p:cNvPicPr>
          <p:nvPr/>
        </p:nvPicPr>
        <p:blipFill>
          <a:blip r:embed="rId4"/>
          <a:stretch>
            <a:fillRect/>
          </a:stretch>
        </p:blipFill>
        <p:spPr>
          <a:xfrm>
            <a:off x="2805873" y="3381720"/>
            <a:ext cx="722000" cy="769344"/>
          </a:xfrm>
          <a:prstGeom prst="rect">
            <a:avLst/>
          </a:prstGeom>
        </p:spPr>
      </p:pic>
      <p:pic>
        <p:nvPicPr>
          <p:cNvPr id="18" name="Picture 17">
            <a:extLst>
              <a:ext uri="{FF2B5EF4-FFF2-40B4-BE49-F238E27FC236}">
                <a16:creationId xmlns:a16="http://schemas.microsoft.com/office/drawing/2014/main" id="{38F9AE19-2FDF-1A8B-2EA5-2A22634A4C1D}"/>
              </a:ext>
            </a:extLst>
          </p:cNvPr>
          <p:cNvPicPr>
            <a:picLocks noChangeAspect="1"/>
          </p:cNvPicPr>
          <p:nvPr/>
        </p:nvPicPr>
        <p:blipFill>
          <a:blip r:embed="rId5"/>
          <a:stretch>
            <a:fillRect/>
          </a:stretch>
        </p:blipFill>
        <p:spPr>
          <a:xfrm>
            <a:off x="8226332" y="3376543"/>
            <a:ext cx="716819" cy="779698"/>
          </a:xfrm>
          <a:prstGeom prst="rect">
            <a:avLst/>
          </a:prstGeom>
        </p:spPr>
      </p:pic>
      <p:sp>
        <p:nvSpPr>
          <p:cNvPr id="19" name="Rectangle 18">
            <a:extLst>
              <a:ext uri="{FF2B5EF4-FFF2-40B4-BE49-F238E27FC236}">
                <a16:creationId xmlns:a16="http://schemas.microsoft.com/office/drawing/2014/main" id="{FC8020ED-E735-2CC7-19E1-D87BD2DF63D7}"/>
              </a:ext>
            </a:extLst>
          </p:cNvPr>
          <p:cNvSpPr/>
          <p:nvPr/>
        </p:nvSpPr>
        <p:spPr>
          <a:xfrm>
            <a:off x="3601934" y="3427838"/>
            <a:ext cx="3598640" cy="677108"/>
          </a:xfrm>
          <a:prstGeom prst="rect">
            <a:avLst/>
          </a:prstGeom>
        </p:spPr>
        <p:txBody>
          <a:bodyPr wrap="square">
            <a:spAutoFit/>
          </a:bodyPr>
          <a:lstStyle/>
          <a:p>
            <a:pPr defTabSz="914400"/>
            <a:r>
              <a:rPr lang="en-US" sz="2000" b="1" kern="0" dirty="0">
                <a:solidFill>
                  <a:prstClr val="white"/>
                </a:solidFill>
              </a:rPr>
              <a:t>State/Territory</a:t>
            </a:r>
          </a:p>
          <a:p>
            <a:pPr defTabSz="914400"/>
            <a:r>
              <a:rPr lang="en-US" kern="0" dirty="0">
                <a:solidFill>
                  <a:prstClr val="white"/>
                </a:solidFill>
              </a:rPr>
              <a:t>Building Acts and Regulations</a:t>
            </a:r>
          </a:p>
        </p:txBody>
      </p:sp>
      <p:sp>
        <p:nvSpPr>
          <p:cNvPr id="20" name="Rectangle 19">
            <a:extLst>
              <a:ext uri="{FF2B5EF4-FFF2-40B4-BE49-F238E27FC236}">
                <a16:creationId xmlns:a16="http://schemas.microsoft.com/office/drawing/2014/main" id="{69EC5CF4-2FA3-26BF-AA10-DE5B45324932}"/>
              </a:ext>
            </a:extLst>
          </p:cNvPr>
          <p:cNvSpPr/>
          <p:nvPr/>
        </p:nvSpPr>
        <p:spPr>
          <a:xfrm>
            <a:off x="3673946" y="6736824"/>
            <a:ext cx="3593621" cy="1261884"/>
          </a:xfrm>
          <a:prstGeom prst="rect">
            <a:avLst/>
          </a:prstGeom>
        </p:spPr>
        <p:txBody>
          <a:bodyPr wrap="square">
            <a:spAutoFit/>
          </a:bodyPr>
          <a:lstStyle/>
          <a:p>
            <a:pPr defTabSz="914400"/>
            <a:r>
              <a:rPr lang="en-US" sz="2000" b="1" kern="0" dirty="0">
                <a:solidFill>
                  <a:prstClr val="white"/>
                </a:solidFill>
              </a:rPr>
              <a:t>Referenced documents &amp; Software</a:t>
            </a:r>
          </a:p>
          <a:p>
            <a:pPr defTabSz="914400"/>
            <a:r>
              <a:rPr lang="en-US" kern="0" dirty="0">
                <a:solidFill>
                  <a:prstClr val="white"/>
                </a:solidFill>
              </a:rPr>
              <a:t>Including Australian Standards, NABERS, </a:t>
            </a:r>
            <a:r>
              <a:rPr lang="en-US" kern="0" dirty="0" err="1">
                <a:solidFill>
                  <a:prstClr val="white"/>
                </a:solidFill>
              </a:rPr>
              <a:t>NatHERS</a:t>
            </a:r>
            <a:endParaRPr lang="en-US" kern="0" dirty="0">
              <a:solidFill>
                <a:prstClr val="white"/>
              </a:solidFill>
            </a:endParaRPr>
          </a:p>
        </p:txBody>
      </p:sp>
      <p:sp>
        <p:nvSpPr>
          <p:cNvPr id="21" name="Rectangle 20">
            <a:extLst>
              <a:ext uri="{FF2B5EF4-FFF2-40B4-BE49-F238E27FC236}">
                <a16:creationId xmlns:a16="http://schemas.microsoft.com/office/drawing/2014/main" id="{65FF5578-C6B5-BB34-9970-9A1F538F0187}"/>
              </a:ext>
            </a:extLst>
          </p:cNvPr>
          <p:cNvSpPr/>
          <p:nvPr/>
        </p:nvSpPr>
        <p:spPr>
          <a:xfrm>
            <a:off x="9021116" y="3427838"/>
            <a:ext cx="3060386" cy="677108"/>
          </a:xfrm>
          <a:prstGeom prst="rect">
            <a:avLst/>
          </a:prstGeom>
        </p:spPr>
        <p:txBody>
          <a:bodyPr wrap="square">
            <a:spAutoFit/>
          </a:bodyPr>
          <a:lstStyle/>
          <a:p>
            <a:pPr defTabSz="914400"/>
            <a:r>
              <a:rPr lang="en-US" sz="2000" b="1" kern="0" dirty="0">
                <a:solidFill>
                  <a:prstClr val="white"/>
                </a:solidFill>
              </a:rPr>
              <a:t>Administrative matters</a:t>
            </a:r>
          </a:p>
          <a:p>
            <a:pPr defTabSz="914400"/>
            <a:r>
              <a:rPr lang="en-US" kern="0" dirty="0">
                <a:solidFill>
                  <a:prstClr val="white"/>
                </a:solidFill>
              </a:rPr>
              <a:t>Approvals, licensing, </a:t>
            </a:r>
            <a:r>
              <a:rPr lang="en-US" kern="0" dirty="0" err="1">
                <a:solidFill>
                  <a:prstClr val="white"/>
                </a:solidFill>
              </a:rPr>
              <a:t>etc</a:t>
            </a:r>
            <a:endParaRPr lang="en-US" kern="0" dirty="0">
              <a:solidFill>
                <a:prstClr val="white"/>
              </a:solidFill>
            </a:endParaRPr>
          </a:p>
        </p:txBody>
      </p:sp>
      <p:sp>
        <p:nvSpPr>
          <p:cNvPr id="22" name="Rectangle: Rounded Corners 21">
            <a:extLst>
              <a:ext uri="{FF2B5EF4-FFF2-40B4-BE49-F238E27FC236}">
                <a16:creationId xmlns:a16="http://schemas.microsoft.com/office/drawing/2014/main" id="{49353334-3627-29A2-FF52-D1ECCC7D8056}"/>
              </a:ext>
            </a:extLst>
          </p:cNvPr>
          <p:cNvSpPr/>
          <p:nvPr/>
        </p:nvSpPr>
        <p:spPr>
          <a:xfrm>
            <a:off x="2591048" y="1355208"/>
            <a:ext cx="4766356" cy="1338940"/>
          </a:xfrm>
          <a:prstGeom prst="roundRect">
            <a:avLst/>
          </a:prstGeom>
          <a:ln w="38100">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lvl="2" defTabSz="914400"/>
            <a:r>
              <a:rPr kumimoji="0" lang="en-US" sz="2000" b="1" i="0" u="none" strike="noStrike" kern="0" cap="none" spc="0" normalizeH="0" baseline="0" noProof="0" dirty="0">
                <a:ln>
                  <a:noFill/>
                </a:ln>
                <a:solidFill>
                  <a:prstClr val="white"/>
                </a:solidFill>
                <a:effectLst/>
                <a:uLnTx/>
                <a:uFillTx/>
                <a:latin typeface="Inter"/>
              </a:rPr>
              <a:t>Australian Constitution</a:t>
            </a:r>
          </a:p>
          <a:p>
            <a:pPr marL="1200150" lvl="2" indent="-285750" defTabSz="914400">
              <a:buFont typeface="Wingdings" panose="05000000000000000000" pitchFamily="2" charset="2"/>
              <a:buChar char="q"/>
            </a:pPr>
            <a:r>
              <a:rPr kumimoji="0" lang="en-US" sz="1600" i="0" u="none" strike="noStrike" kern="0" cap="none" spc="0" normalizeH="0" baseline="0" noProof="0" dirty="0">
                <a:ln>
                  <a:noFill/>
                </a:ln>
                <a:solidFill>
                  <a:prstClr val="white"/>
                </a:solidFill>
                <a:effectLst/>
                <a:uLnTx/>
                <a:uFillTx/>
                <a:latin typeface="Inter"/>
              </a:rPr>
              <a:t>Note, </a:t>
            </a:r>
            <a:r>
              <a:rPr kumimoji="0" lang="en-US" sz="1600" i="0" u="none" strike="noStrike" kern="0" cap="none" spc="0" normalizeH="0" baseline="0" noProof="0" dirty="0" err="1">
                <a:ln>
                  <a:noFill/>
                </a:ln>
                <a:solidFill>
                  <a:prstClr val="white"/>
                </a:solidFill>
                <a:effectLst/>
                <a:uLnTx/>
                <a:uFillTx/>
                <a:latin typeface="Inter"/>
              </a:rPr>
              <a:t>Commonwea</a:t>
            </a:r>
            <a:r>
              <a:rPr lang="en-US" sz="1600" kern="0" dirty="0">
                <a:solidFill>
                  <a:prstClr val="white"/>
                </a:solidFill>
                <a:latin typeface="Inter"/>
              </a:rPr>
              <a:t>lth does not have power in this area</a:t>
            </a:r>
            <a:endParaRPr kumimoji="0" lang="en-US" sz="1600" i="0" u="none" strike="noStrike" kern="0" cap="none" spc="0" normalizeH="0" baseline="0" noProof="0" dirty="0">
              <a:ln>
                <a:noFill/>
              </a:ln>
              <a:solidFill>
                <a:prstClr val="white"/>
              </a:solidFill>
              <a:effectLst/>
              <a:uLnTx/>
              <a:uFillTx/>
              <a:latin typeface="Inter"/>
            </a:endParaRPr>
          </a:p>
        </p:txBody>
      </p:sp>
      <p:cxnSp>
        <p:nvCxnSpPr>
          <p:cNvPr id="23" name="Straight Arrow Connector 22">
            <a:extLst>
              <a:ext uri="{FF2B5EF4-FFF2-40B4-BE49-F238E27FC236}">
                <a16:creationId xmlns:a16="http://schemas.microsoft.com/office/drawing/2014/main" id="{3A092F6B-7710-E4B8-75B1-41378DC2D6E1}"/>
              </a:ext>
            </a:extLst>
          </p:cNvPr>
          <p:cNvCxnSpPr>
            <a:cxnSpLocks/>
          </p:cNvCxnSpPr>
          <p:nvPr/>
        </p:nvCxnSpPr>
        <p:spPr>
          <a:xfrm>
            <a:off x="4974226" y="2694148"/>
            <a:ext cx="0" cy="426397"/>
          </a:xfrm>
          <a:prstGeom prst="straightConnector1">
            <a:avLst/>
          </a:prstGeom>
          <a:noFill/>
          <a:ln w="50800" cap="flat" cmpd="sng" algn="ctr">
            <a:solidFill>
              <a:schemeClr val="accent6"/>
            </a:solidFill>
            <a:prstDash val="solid"/>
            <a:miter lim="800000"/>
            <a:tailEnd type="triangle"/>
          </a:ln>
          <a:effectLst/>
        </p:spPr>
      </p:cxnSp>
      <p:pic>
        <p:nvPicPr>
          <p:cNvPr id="1028" name="Picture 4" descr="Free Cross Vector Art, Download Free Cross Vector Art png images, Free ClipArts on Clipart Library">
            <a:extLst>
              <a:ext uri="{FF2B5EF4-FFF2-40B4-BE49-F238E27FC236}">
                <a16:creationId xmlns:a16="http://schemas.microsoft.com/office/drawing/2014/main" id="{EB28D123-6554-EE48-CB7C-FC91938008E0}"/>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backgroundRemoval t="8706" b="89647" l="9877" r="92593">
                        <a14:foregroundMark x1="14815" y1="42824" x2="14815" y2="42824"/>
                        <a14:foregroundMark x1="53704" y1="8706" x2="53704" y2="8706"/>
                        <a14:foregroundMark x1="92593" y1="33647" x2="92593" y2="33647"/>
                        <a14:foregroundMark x1="73148" y1="54353" x2="73148" y2="54353"/>
                        <a14:foregroundMark x1="50926" y1="89647" x2="50926" y2="89647"/>
                      </a14:backgroundRemoval>
                    </a14:imgEffect>
                  </a14:imgLayer>
                </a14:imgProps>
              </a:ext>
              <a:ext uri="{28A0092B-C50C-407E-A947-70E740481C1C}">
                <a14:useLocalDpi xmlns:a14="http://schemas.microsoft.com/office/drawing/2010/main" val="0"/>
              </a:ext>
            </a:extLst>
          </a:blip>
          <a:srcRect/>
          <a:stretch>
            <a:fillRect/>
          </a:stretch>
        </p:blipFill>
        <p:spPr bwMode="auto">
          <a:xfrm>
            <a:off x="2625555" y="1355208"/>
            <a:ext cx="873628" cy="142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5" grpId="0"/>
      <p:bldP spid="19"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00A7-CBD9-4616-A5B6-4BE6EB56DE29}"/>
              </a:ext>
            </a:extLst>
          </p:cNvPr>
          <p:cNvSpPr>
            <a:spLocks noGrp="1"/>
          </p:cNvSpPr>
          <p:nvPr>
            <p:ph type="title"/>
          </p:nvPr>
        </p:nvSpPr>
        <p:spPr/>
        <p:txBody>
          <a:bodyPr/>
          <a:lstStyle/>
          <a:p>
            <a:r>
              <a:rPr lang="en-US" dirty="0"/>
              <a:t>What the IGA says about the NCC</a:t>
            </a:r>
          </a:p>
        </p:txBody>
      </p:sp>
      <p:sp>
        <p:nvSpPr>
          <p:cNvPr id="3" name="Content Placeholder 2">
            <a:extLst>
              <a:ext uri="{FF2B5EF4-FFF2-40B4-BE49-F238E27FC236}">
                <a16:creationId xmlns:a16="http://schemas.microsoft.com/office/drawing/2014/main" id="{93E6CF60-DBCB-4D75-97F0-F42C7E7797B3}"/>
              </a:ext>
            </a:extLst>
          </p:cNvPr>
          <p:cNvSpPr>
            <a:spLocks noGrp="1"/>
          </p:cNvSpPr>
          <p:nvPr>
            <p:ph idx="1"/>
          </p:nvPr>
        </p:nvSpPr>
        <p:spPr>
          <a:xfrm>
            <a:off x="629264" y="1394847"/>
            <a:ext cx="13981472" cy="6660582"/>
          </a:xfrm>
        </p:spPr>
        <p:txBody>
          <a:bodyPr>
            <a:normAutofit/>
          </a:bodyPr>
          <a:lstStyle/>
          <a:p>
            <a:pPr>
              <a:buFont typeface="Wingdings" panose="05000000000000000000" pitchFamily="2" charset="2"/>
              <a:buChar char="§"/>
            </a:pPr>
            <a:r>
              <a:rPr lang="en-US" sz="1800" dirty="0"/>
              <a:t>Performance-based</a:t>
            </a:r>
          </a:p>
          <a:p>
            <a:pPr>
              <a:buFont typeface="Wingdings" panose="05000000000000000000" pitchFamily="2" charset="2"/>
              <a:buChar char="§"/>
            </a:pPr>
            <a:r>
              <a:rPr lang="en-US" sz="1800" dirty="0"/>
              <a:t>Minimum necessary regulation to achieve society’s expectations</a:t>
            </a:r>
          </a:p>
          <a:p>
            <a:pPr marL="0" indent="0">
              <a:buNone/>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r>
              <a:rPr lang="en-US" sz="1800" dirty="0"/>
              <a:t>Covers new work on </a:t>
            </a:r>
            <a:r>
              <a:rPr lang="en-US" sz="1800" u="sng" dirty="0"/>
              <a:t>both</a:t>
            </a:r>
            <a:r>
              <a:rPr lang="en-US" sz="1800" dirty="0"/>
              <a:t> new and existing buildings</a:t>
            </a:r>
          </a:p>
          <a:p>
            <a:pPr lvl="1">
              <a:buFont typeface="Symbol" panose="05050102010706020507" pitchFamily="18" charset="2"/>
              <a:buChar char="¾"/>
            </a:pPr>
            <a:r>
              <a:rPr lang="en-US" sz="1800" dirty="0"/>
              <a:t>S&amp;Ts determine applicability to existing buildings (e.g. 50% rule)</a:t>
            </a:r>
          </a:p>
          <a:p>
            <a:pPr>
              <a:buFont typeface="Wingdings" panose="05000000000000000000" pitchFamily="2" charset="2"/>
              <a:buChar char="§"/>
            </a:pPr>
            <a:r>
              <a:rPr lang="en-US" sz="1800" dirty="0"/>
              <a:t>Covers design, construction, performance and livability</a:t>
            </a:r>
          </a:p>
          <a:p>
            <a:pPr lvl="1">
              <a:buFont typeface="Symbol" panose="05050102010706020507" pitchFamily="18" charset="2"/>
              <a:buChar char="¾"/>
            </a:pPr>
            <a:r>
              <a:rPr lang="en-US" sz="1800" dirty="0"/>
              <a:t>Not occupation and ongoing operation</a:t>
            </a:r>
          </a:p>
          <a:p>
            <a:pPr>
              <a:buFont typeface="Wingdings" panose="05000000000000000000" pitchFamily="2" charset="2"/>
              <a:buChar char="§"/>
            </a:pPr>
            <a:r>
              <a:rPr lang="en-US" sz="1800" dirty="0"/>
              <a:t>3-yearly amendment cycle</a:t>
            </a:r>
          </a:p>
          <a:p>
            <a:pPr>
              <a:buFont typeface="Wingdings" panose="05000000000000000000" pitchFamily="2" charset="2"/>
              <a:buChar char="§"/>
            </a:pPr>
            <a:r>
              <a:rPr lang="en-US" sz="1800" dirty="0"/>
              <a:t>Grounds for S&amp;T variations</a:t>
            </a:r>
          </a:p>
          <a:p>
            <a:pPr lvl="1">
              <a:buFont typeface="Symbol" panose="05050102010706020507" pitchFamily="18" charset="2"/>
              <a:buChar char="¾"/>
            </a:pPr>
            <a:r>
              <a:rPr lang="en-US" sz="1800" dirty="0"/>
              <a:t>Reported to BMM</a:t>
            </a:r>
          </a:p>
        </p:txBody>
      </p:sp>
      <p:sp>
        <p:nvSpPr>
          <p:cNvPr id="4" name="Footer Placeholder 3">
            <a:extLst>
              <a:ext uri="{FF2B5EF4-FFF2-40B4-BE49-F238E27FC236}">
                <a16:creationId xmlns:a16="http://schemas.microsoft.com/office/drawing/2014/main" id="{ADC7C27A-87E9-43C2-8163-B4257B56984A}"/>
              </a:ext>
            </a:extLst>
          </p:cNvPr>
          <p:cNvSpPr>
            <a:spLocks noGrp="1"/>
          </p:cNvSpPr>
          <p:nvPr>
            <p:ph type="ftr" sz="quarter" idx="11"/>
          </p:nvPr>
        </p:nvSpPr>
        <p:spPr>
          <a:xfrm>
            <a:off x="629264" y="8243741"/>
            <a:ext cx="12713511" cy="486833"/>
          </a:xfrm>
        </p:spPr>
        <p:txBody>
          <a:bodyPr/>
          <a:lstStyle/>
          <a:p>
            <a:r>
              <a:rPr lang="en-US" b="1" dirty="0"/>
              <a:t>NCC 101 Training</a:t>
            </a:r>
            <a:r>
              <a:rPr lang="en-US" dirty="0"/>
              <a:t> – </a:t>
            </a:r>
            <a:r>
              <a:rPr lang="en-US" i="1" dirty="0"/>
              <a:t>What the IGA says about the NCC</a:t>
            </a:r>
          </a:p>
        </p:txBody>
      </p:sp>
      <p:sp>
        <p:nvSpPr>
          <p:cNvPr id="5" name="Right Brace 4">
            <a:extLst>
              <a:ext uri="{FF2B5EF4-FFF2-40B4-BE49-F238E27FC236}">
                <a16:creationId xmlns:a16="http://schemas.microsoft.com/office/drawing/2014/main" id="{8F1B2F19-1D85-5EAC-1343-4348383ADD7D}"/>
              </a:ext>
            </a:extLst>
          </p:cNvPr>
          <p:cNvSpPr/>
          <p:nvPr/>
        </p:nvSpPr>
        <p:spPr>
          <a:xfrm>
            <a:off x="8496522" y="2469902"/>
            <a:ext cx="348342" cy="1704815"/>
          </a:xfrm>
          <a:prstGeom prst="rightBrace">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6E9F1EB7-5525-CF37-1960-FE60598B631B}"/>
              </a:ext>
            </a:extLst>
          </p:cNvPr>
          <p:cNvSpPr/>
          <p:nvPr/>
        </p:nvSpPr>
        <p:spPr>
          <a:xfrm>
            <a:off x="9068226" y="2848366"/>
            <a:ext cx="4114793" cy="947886"/>
          </a:xfrm>
          <a:prstGeom prst="roundRect">
            <a:avLst/>
          </a:prstGeom>
          <a:ln w="38100"/>
        </p:spPr>
        <p:style>
          <a:lnRef idx="3">
            <a:schemeClr val="lt1"/>
          </a:lnRef>
          <a:fillRef idx="1">
            <a:schemeClr val="accent4"/>
          </a:fillRef>
          <a:effectRef idx="1">
            <a:schemeClr val="accent4"/>
          </a:effectRef>
          <a:fontRef idx="minor">
            <a:schemeClr val="lt1"/>
          </a:fontRef>
        </p:style>
        <p:txBody>
          <a:bodyPr rtlCol="0" anchor="ctr"/>
          <a:lstStyle/>
          <a:p>
            <a:r>
              <a:rPr lang="en-AU" sz="2400" dirty="0"/>
              <a:t>Focus on occupants,</a:t>
            </a:r>
            <a:br>
              <a:rPr lang="en-AU" sz="2400" dirty="0"/>
            </a:br>
            <a:r>
              <a:rPr lang="en-AU" sz="2400" b="1" u="sng" dirty="0"/>
              <a:t>NOT</a:t>
            </a:r>
            <a:r>
              <a:rPr lang="en-AU" sz="2400" dirty="0"/>
              <a:t> property protection</a:t>
            </a:r>
          </a:p>
        </p:txBody>
      </p:sp>
      <p:sp>
        <p:nvSpPr>
          <p:cNvPr id="7" name="Rectangle: Rounded Corners 6">
            <a:extLst>
              <a:ext uri="{FF2B5EF4-FFF2-40B4-BE49-F238E27FC236}">
                <a16:creationId xmlns:a16="http://schemas.microsoft.com/office/drawing/2014/main" id="{45456683-065F-AD47-FB17-B8F8B4023F86}"/>
              </a:ext>
            </a:extLst>
          </p:cNvPr>
          <p:cNvSpPr/>
          <p:nvPr/>
        </p:nvSpPr>
        <p:spPr>
          <a:xfrm>
            <a:off x="2741106" y="2498546"/>
            <a:ext cx="5532054" cy="1647528"/>
          </a:xfrm>
          <a:prstGeom prst="roundRect">
            <a:avLst/>
          </a:prstGeom>
          <a:ln w="3810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r>
              <a:rPr lang="en-US" sz="1800" dirty="0"/>
              <a:t> </a:t>
            </a:r>
            <a:r>
              <a:rPr lang="en-US" dirty="0"/>
              <a:t> </a:t>
            </a:r>
            <a:r>
              <a:rPr lang="en-US" sz="2400" b="1" u="sng" dirty="0"/>
              <a:t>NCC objectives</a:t>
            </a:r>
            <a:r>
              <a:rPr lang="en-US" sz="2400" dirty="0"/>
              <a:t>:</a:t>
            </a:r>
          </a:p>
          <a:p>
            <a:pPr lvl="1">
              <a:buFont typeface="Symbol" panose="05050102010706020507" pitchFamily="18" charset="2"/>
              <a:buChar char="¾"/>
            </a:pPr>
            <a:r>
              <a:rPr lang="en-US" sz="2400" dirty="0"/>
              <a:t>Safety and health</a:t>
            </a:r>
          </a:p>
          <a:p>
            <a:pPr lvl="1">
              <a:buFont typeface="Symbol" panose="05050102010706020507" pitchFamily="18" charset="2"/>
              <a:buChar char="¾"/>
            </a:pPr>
            <a:r>
              <a:rPr lang="en-US" sz="2400" dirty="0"/>
              <a:t>Amenity and accessibility</a:t>
            </a:r>
          </a:p>
          <a:p>
            <a:pPr lvl="1">
              <a:buFont typeface="Symbol" panose="05050102010706020507" pitchFamily="18" charset="2"/>
              <a:buChar char="¾"/>
            </a:pPr>
            <a:r>
              <a:rPr lang="en-US" sz="2400" dirty="0"/>
              <a:t>Sustainability</a:t>
            </a:r>
          </a:p>
        </p:txBody>
      </p:sp>
    </p:spTree>
    <p:extLst>
      <p:ext uri="{BB962C8B-B14F-4D97-AF65-F5344CB8AC3E}">
        <p14:creationId xmlns:p14="http://schemas.microsoft.com/office/powerpoint/2010/main" val="19077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1000"/>
                                        <p:tgtEl>
                                          <p:spTgt spid="3">
                                            <p:txEl>
                                              <p:pRg st="12" end="12"/>
                                            </p:txEl>
                                          </p:spTgt>
                                        </p:tgtEl>
                                      </p:cBhvr>
                                    </p:animEffect>
                                    <p:anim calcmode="lin" valueType="num">
                                      <p:cBhvr>
                                        <p:cTn id="7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77FD87-2B1D-D27A-6DC2-41EDD517F43A}"/>
              </a:ext>
            </a:extLst>
          </p:cNvPr>
          <p:cNvSpPr>
            <a:spLocks noGrp="1"/>
          </p:cNvSpPr>
          <p:nvPr>
            <p:ph type="title"/>
          </p:nvPr>
        </p:nvSpPr>
        <p:spPr>
          <a:xfrm>
            <a:off x="651035" y="510160"/>
            <a:ext cx="9653072" cy="1767417"/>
          </a:xfrm>
        </p:spPr>
        <p:txBody>
          <a:bodyPr>
            <a:normAutofit/>
          </a:bodyPr>
          <a:lstStyle/>
          <a:p>
            <a:r>
              <a:rPr lang="en-AU" sz="4800" dirty="0"/>
              <a:t>NCC structure</a:t>
            </a:r>
          </a:p>
        </p:txBody>
      </p:sp>
      <p:sp>
        <p:nvSpPr>
          <p:cNvPr id="4" name="Footer Placeholder 3">
            <a:extLst>
              <a:ext uri="{FF2B5EF4-FFF2-40B4-BE49-F238E27FC236}">
                <a16:creationId xmlns:a16="http://schemas.microsoft.com/office/drawing/2014/main" id="{D8D1FDDB-0658-DAE6-8ED0-AB691B93FF2F}"/>
              </a:ext>
            </a:extLst>
          </p:cNvPr>
          <p:cNvSpPr>
            <a:spLocks noGrp="1"/>
          </p:cNvSpPr>
          <p:nvPr>
            <p:ph type="ftr" sz="quarter" idx="11"/>
          </p:nvPr>
        </p:nvSpPr>
        <p:spPr>
          <a:xfrm>
            <a:off x="651035" y="8199882"/>
            <a:ext cx="12713511" cy="486833"/>
          </a:xfrm>
        </p:spPr>
        <p:txBody>
          <a:bodyPr/>
          <a:lstStyle/>
          <a:p>
            <a:r>
              <a:rPr lang="en-US" b="1" dirty="0"/>
              <a:t>NCC 101 Training </a:t>
            </a:r>
            <a:r>
              <a:rPr lang="en-US" dirty="0"/>
              <a:t>– </a:t>
            </a:r>
            <a:r>
              <a:rPr lang="en-US" i="1" dirty="0"/>
              <a:t>NCC Structure</a:t>
            </a:r>
          </a:p>
        </p:txBody>
      </p:sp>
      <p:sp>
        <p:nvSpPr>
          <p:cNvPr id="2" name="Vol One Background">
            <a:extLst>
              <a:ext uri="{FF2B5EF4-FFF2-40B4-BE49-F238E27FC236}">
                <a16:creationId xmlns:a16="http://schemas.microsoft.com/office/drawing/2014/main" id="{72C2E1E4-9F13-8F60-CF0A-8241A5CF9EE1}"/>
              </a:ext>
            </a:extLst>
          </p:cNvPr>
          <p:cNvSpPr/>
          <p:nvPr/>
        </p:nvSpPr>
        <p:spPr>
          <a:xfrm>
            <a:off x="6764901" y="2383311"/>
            <a:ext cx="2165313" cy="65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Volume One">
            <a:extLst>
              <a:ext uri="{FF2B5EF4-FFF2-40B4-BE49-F238E27FC236}">
                <a16:creationId xmlns:a16="http://schemas.microsoft.com/office/drawing/2014/main" id="{3CEAAC86-DA49-F668-D80C-7CDA788A916F}"/>
              </a:ext>
            </a:extLst>
          </p:cNvPr>
          <p:cNvSpPr/>
          <p:nvPr/>
        </p:nvSpPr>
        <p:spPr>
          <a:xfrm>
            <a:off x="6378415" y="2224648"/>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Volume One</a:t>
            </a:r>
          </a:p>
          <a:p>
            <a:pPr algn="ctr"/>
            <a:r>
              <a:rPr lang="en-AU" sz="1600" dirty="0">
                <a:solidFill>
                  <a:schemeClr val="tx1"/>
                </a:solidFill>
              </a:rPr>
              <a:t>(Class 2-9 Buildings)</a:t>
            </a:r>
          </a:p>
        </p:txBody>
      </p:sp>
      <p:pic>
        <p:nvPicPr>
          <p:cNvPr id="7" name="Vol One logo">
            <a:extLst>
              <a:ext uri="{FF2B5EF4-FFF2-40B4-BE49-F238E27FC236}">
                <a16:creationId xmlns:a16="http://schemas.microsoft.com/office/drawing/2014/main" id="{05D7E63B-8879-938B-D005-D70802FABF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925" y="2383311"/>
            <a:ext cx="641976" cy="652862"/>
          </a:xfrm>
          <a:prstGeom prst="rect">
            <a:avLst/>
          </a:prstGeom>
        </p:spPr>
      </p:pic>
      <p:sp>
        <p:nvSpPr>
          <p:cNvPr id="8" name="Vol Two Background">
            <a:extLst>
              <a:ext uri="{FF2B5EF4-FFF2-40B4-BE49-F238E27FC236}">
                <a16:creationId xmlns:a16="http://schemas.microsoft.com/office/drawing/2014/main" id="{384F6529-8D05-52C8-3E39-1AB5E98AA511}"/>
              </a:ext>
            </a:extLst>
          </p:cNvPr>
          <p:cNvSpPr/>
          <p:nvPr/>
        </p:nvSpPr>
        <p:spPr>
          <a:xfrm>
            <a:off x="6756419" y="3386640"/>
            <a:ext cx="2162887" cy="65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Volume Two">
            <a:extLst>
              <a:ext uri="{FF2B5EF4-FFF2-40B4-BE49-F238E27FC236}">
                <a16:creationId xmlns:a16="http://schemas.microsoft.com/office/drawing/2014/main" id="{B8CE21E2-B8FE-74F3-98D8-266DD1DAF179}"/>
              </a:ext>
            </a:extLst>
          </p:cNvPr>
          <p:cNvSpPr/>
          <p:nvPr/>
        </p:nvSpPr>
        <p:spPr>
          <a:xfrm>
            <a:off x="6314551" y="3185020"/>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Volume Two</a:t>
            </a:r>
          </a:p>
          <a:p>
            <a:pPr algn="ctr"/>
            <a:r>
              <a:rPr lang="en-AU" sz="1600" dirty="0">
                <a:solidFill>
                  <a:schemeClr val="tx1"/>
                </a:solidFill>
              </a:rPr>
              <a:t>(Class 1 &amp; 10)</a:t>
            </a:r>
          </a:p>
        </p:txBody>
      </p:sp>
      <p:pic>
        <p:nvPicPr>
          <p:cNvPr id="10" name="Vol Two logo">
            <a:extLst>
              <a:ext uri="{FF2B5EF4-FFF2-40B4-BE49-F238E27FC236}">
                <a16:creationId xmlns:a16="http://schemas.microsoft.com/office/drawing/2014/main" id="{F7CA6274-2D4F-5925-0DF0-88FC6061E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925" y="3378891"/>
            <a:ext cx="652862" cy="667851"/>
          </a:xfrm>
          <a:prstGeom prst="rect">
            <a:avLst/>
          </a:prstGeom>
        </p:spPr>
      </p:pic>
      <p:pic>
        <p:nvPicPr>
          <p:cNvPr id="13" name="Picture 12">
            <a:extLst>
              <a:ext uri="{FF2B5EF4-FFF2-40B4-BE49-F238E27FC236}">
                <a16:creationId xmlns:a16="http://schemas.microsoft.com/office/drawing/2014/main" id="{ACAF5EE5-3CCA-694E-CC0B-8B425624D699}"/>
              </a:ext>
            </a:extLst>
          </p:cNvPr>
          <p:cNvPicPr>
            <a:picLocks noChangeAspect="1"/>
          </p:cNvPicPr>
          <p:nvPr/>
        </p:nvPicPr>
        <p:blipFill rotWithShape="1">
          <a:blip r:embed="rId4">
            <a:extLst>
              <a:ext uri="{28A0092B-C50C-407E-A947-70E740481C1C}">
                <a14:useLocalDpi xmlns:a14="http://schemas.microsoft.com/office/drawing/2010/main" val="0"/>
              </a:ext>
            </a:extLst>
          </a:blip>
          <a:srcRect l="81138" t="61928" r="2026" b="8683"/>
          <a:stretch/>
        </p:blipFill>
        <p:spPr>
          <a:xfrm>
            <a:off x="6104195" y="4457107"/>
            <a:ext cx="691005" cy="679955"/>
          </a:xfrm>
          <a:prstGeom prst="rect">
            <a:avLst/>
          </a:prstGeom>
        </p:spPr>
      </p:pic>
      <p:sp>
        <p:nvSpPr>
          <p:cNvPr id="14" name="Rectangle 13">
            <a:extLst>
              <a:ext uri="{FF2B5EF4-FFF2-40B4-BE49-F238E27FC236}">
                <a16:creationId xmlns:a16="http://schemas.microsoft.com/office/drawing/2014/main" id="{C7E80406-F4AD-5AB4-F2DC-0E9ADACE0AA1}"/>
              </a:ext>
            </a:extLst>
          </p:cNvPr>
          <p:cNvSpPr/>
          <p:nvPr/>
        </p:nvSpPr>
        <p:spPr>
          <a:xfrm>
            <a:off x="6795200" y="4458634"/>
            <a:ext cx="2135013" cy="679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600" dirty="0">
              <a:solidFill>
                <a:schemeClr val="tx1"/>
              </a:solidFill>
            </a:endParaRPr>
          </a:p>
        </p:txBody>
      </p:sp>
      <p:sp>
        <p:nvSpPr>
          <p:cNvPr id="15" name="TextBox 14">
            <a:extLst>
              <a:ext uri="{FF2B5EF4-FFF2-40B4-BE49-F238E27FC236}">
                <a16:creationId xmlns:a16="http://schemas.microsoft.com/office/drawing/2014/main" id="{4F4BA51A-84C8-F0E7-9D49-5FCF62C24DC1}"/>
              </a:ext>
            </a:extLst>
          </p:cNvPr>
          <p:cNvSpPr txBox="1"/>
          <p:nvPr/>
        </p:nvSpPr>
        <p:spPr>
          <a:xfrm>
            <a:off x="6840157" y="4534826"/>
            <a:ext cx="2135013" cy="584775"/>
          </a:xfrm>
          <a:prstGeom prst="rect">
            <a:avLst/>
          </a:prstGeom>
          <a:noFill/>
        </p:spPr>
        <p:txBody>
          <a:bodyPr wrap="square" rtlCol="0">
            <a:spAutoFit/>
          </a:bodyPr>
          <a:lstStyle/>
          <a:p>
            <a:r>
              <a:rPr lang="en-AU" sz="1600" b="1" dirty="0">
                <a:solidFill>
                  <a:schemeClr val="tx1"/>
                </a:solidFill>
              </a:rPr>
              <a:t>Housing Provisions</a:t>
            </a:r>
          </a:p>
          <a:p>
            <a:r>
              <a:rPr lang="en-AU" sz="1600" dirty="0">
                <a:solidFill>
                  <a:schemeClr val="tx1"/>
                </a:solidFill>
              </a:rPr>
              <a:t>   (detailed DTS)</a:t>
            </a:r>
            <a:endParaRPr lang="en-AU" sz="1600" dirty="0"/>
          </a:p>
        </p:txBody>
      </p:sp>
      <p:sp>
        <p:nvSpPr>
          <p:cNvPr id="16" name="Vol Three Background">
            <a:extLst>
              <a:ext uri="{FF2B5EF4-FFF2-40B4-BE49-F238E27FC236}">
                <a16:creationId xmlns:a16="http://schemas.microsoft.com/office/drawing/2014/main" id="{7D00553F-E3F1-FAB5-3C17-1D80EED01039}"/>
              </a:ext>
            </a:extLst>
          </p:cNvPr>
          <p:cNvSpPr/>
          <p:nvPr/>
        </p:nvSpPr>
        <p:spPr>
          <a:xfrm>
            <a:off x="6800152" y="5869196"/>
            <a:ext cx="2130066" cy="62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Volume Three">
            <a:extLst>
              <a:ext uri="{FF2B5EF4-FFF2-40B4-BE49-F238E27FC236}">
                <a16:creationId xmlns:a16="http://schemas.microsoft.com/office/drawing/2014/main" id="{17D796FC-6D72-FFB5-D986-FC8F8F4AAD45}"/>
              </a:ext>
            </a:extLst>
          </p:cNvPr>
          <p:cNvSpPr/>
          <p:nvPr/>
        </p:nvSpPr>
        <p:spPr>
          <a:xfrm>
            <a:off x="6348023" y="5690458"/>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Volume</a:t>
            </a:r>
            <a:r>
              <a:rPr lang="en-AU" sz="1600" b="1" dirty="0">
                <a:solidFill>
                  <a:schemeClr val="bg1"/>
                </a:solidFill>
              </a:rPr>
              <a:t> </a:t>
            </a:r>
            <a:r>
              <a:rPr lang="en-AU" sz="1600" b="1" dirty="0">
                <a:solidFill>
                  <a:schemeClr val="tx1"/>
                </a:solidFill>
              </a:rPr>
              <a:t>Three</a:t>
            </a:r>
          </a:p>
          <a:p>
            <a:pPr algn="ctr"/>
            <a:r>
              <a:rPr lang="en-AU" sz="1600" dirty="0">
                <a:solidFill>
                  <a:schemeClr val="tx1"/>
                </a:solidFill>
              </a:rPr>
              <a:t>(Class 1 -10)</a:t>
            </a:r>
          </a:p>
        </p:txBody>
      </p:sp>
      <p:pic>
        <p:nvPicPr>
          <p:cNvPr id="18" name="Vol Three Logo">
            <a:extLst>
              <a:ext uri="{FF2B5EF4-FFF2-40B4-BE49-F238E27FC236}">
                <a16:creationId xmlns:a16="http://schemas.microsoft.com/office/drawing/2014/main" id="{C15A7E5B-C227-9A7E-040A-6F07F7533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1120" y="5861447"/>
            <a:ext cx="630000" cy="640378"/>
          </a:xfrm>
          <a:prstGeom prst="rect">
            <a:avLst/>
          </a:prstGeom>
        </p:spPr>
      </p:pic>
      <p:grpSp>
        <p:nvGrpSpPr>
          <p:cNvPr id="19" name="BCA group">
            <a:extLst>
              <a:ext uri="{FF2B5EF4-FFF2-40B4-BE49-F238E27FC236}">
                <a16:creationId xmlns:a16="http://schemas.microsoft.com/office/drawing/2014/main" id="{E52CB1AB-A208-0FAF-9916-5BB592EAA56E}"/>
              </a:ext>
            </a:extLst>
          </p:cNvPr>
          <p:cNvGrpSpPr/>
          <p:nvPr/>
        </p:nvGrpSpPr>
        <p:grpSpPr>
          <a:xfrm>
            <a:off x="9653044" y="2647406"/>
            <a:ext cx="4838635" cy="2188424"/>
            <a:chOff x="8930341" y="3615528"/>
            <a:chExt cx="4280248" cy="1598642"/>
          </a:xfrm>
        </p:grpSpPr>
        <p:cxnSp>
          <p:nvCxnSpPr>
            <p:cNvPr id="20" name="Lower vertical">
              <a:extLst>
                <a:ext uri="{FF2B5EF4-FFF2-40B4-BE49-F238E27FC236}">
                  <a16:creationId xmlns:a16="http://schemas.microsoft.com/office/drawing/2014/main" id="{A1F756F4-6DB5-156B-4216-DFF56259198A}"/>
                </a:ext>
              </a:extLst>
            </p:cNvPr>
            <p:cNvCxnSpPr>
              <a:cxnSpLocks/>
            </p:cNvCxnSpPr>
            <p:nvPr/>
          </p:nvCxnSpPr>
          <p:spPr>
            <a:xfrm>
              <a:off x="10778064" y="4701615"/>
              <a:ext cx="0" cy="512555"/>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21" name="Top arrow">
              <a:extLst>
                <a:ext uri="{FF2B5EF4-FFF2-40B4-BE49-F238E27FC236}">
                  <a16:creationId xmlns:a16="http://schemas.microsoft.com/office/drawing/2014/main" id="{426CA0D0-C6A5-4882-D7CF-4E75DF0312F4}"/>
                </a:ext>
              </a:extLst>
            </p:cNvPr>
            <p:cNvCxnSpPr>
              <a:cxnSpLocks/>
            </p:cNvCxnSpPr>
            <p:nvPr/>
          </p:nvCxnSpPr>
          <p:spPr>
            <a:xfrm flipH="1" flipV="1">
              <a:off x="8930341" y="3615528"/>
              <a:ext cx="1859799" cy="6664"/>
            </a:xfrm>
            <a:prstGeom prst="straightConnector1">
              <a:avLst/>
            </a:prstGeom>
            <a:ln w="47625">
              <a:tailEnd type="triangle"/>
            </a:ln>
          </p:spPr>
          <p:style>
            <a:lnRef idx="3">
              <a:schemeClr val="accent4"/>
            </a:lnRef>
            <a:fillRef idx="0">
              <a:schemeClr val="accent4"/>
            </a:fillRef>
            <a:effectRef idx="2">
              <a:schemeClr val="accent4"/>
            </a:effectRef>
            <a:fontRef idx="minor">
              <a:schemeClr val="tx1"/>
            </a:fontRef>
          </p:style>
        </p:cxnSp>
        <p:cxnSp>
          <p:nvCxnSpPr>
            <p:cNvPr id="22" name="Bottom arrow">
              <a:extLst>
                <a:ext uri="{FF2B5EF4-FFF2-40B4-BE49-F238E27FC236}">
                  <a16:creationId xmlns:a16="http://schemas.microsoft.com/office/drawing/2014/main" id="{3693FF17-A952-0216-8647-5B23A557505F}"/>
                </a:ext>
              </a:extLst>
            </p:cNvPr>
            <p:cNvCxnSpPr>
              <a:cxnSpLocks/>
            </p:cNvCxnSpPr>
            <p:nvPr/>
          </p:nvCxnSpPr>
          <p:spPr>
            <a:xfrm flipH="1" flipV="1">
              <a:off x="8930341" y="5205615"/>
              <a:ext cx="1859799" cy="8555"/>
            </a:xfrm>
            <a:prstGeom prst="straightConnector1">
              <a:avLst/>
            </a:prstGeom>
            <a:ln w="47625">
              <a:tailEnd type="triangle"/>
            </a:ln>
          </p:spPr>
          <p:style>
            <a:lnRef idx="3">
              <a:schemeClr val="accent4"/>
            </a:lnRef>
            <a:fillRef idx="0">
              <a:schemeClr val="accent4"/>
            </a:fillRef>
            <a:effectRef idx="2">
              <a:schemeClr val="accent4"/>
            </a:effectRef>
            <a:fontRef idx="minor">
              <a:schemeClr val="tx1"/>
            </a:fontRef>
          </p:style>
        </p:cxnSp>
        <p:sp>
          <p:nvSpPr>
            <p:cNvPr id="23" name="Box with BCA text">
              <a:extLst>
                <a:ext uri="{FF2B5EF4-FFF2-40B4-BE49-F238E27FC236}">
                  <a16:creationId xmlns:a16="http://schemas.microsoft.com/office/drawing/2014/main" id="{9FD4D0AA-EC27-7E60-5D83-5BAAB416D244}"/>
                </a:ext>
              </a:extLst>
            </p:cNvPr>
            <p:cNvSpPr/>
            <p:nvPr/>
          </p:nvSpPr>
          <p:spPr>
            <a:xfrm>
              <a:off x="10564404" y="3822528"/>
              <a:ext cx="2646185" cy="116576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AU" sz="2400" b="1" dirty="0">
                  <a:solidFill>
                    <a:schemeClr val="bg1"/>
                  </a:solidFill>
                </a:rPr>
                <a:t>Building Code</a:t>
              </a:r>
              <a:br>
                <a:rPr lang="en-AU" sz="2400" b="1" dirty="0">
                  <a:solidFill>
                    <a:schemeClr val="bg1"/>
                  </a:solidFill>
                </a:rPr>
              </a:br>
              <a:r>
                <a:rPr lang="en-AU" sz="2400" b="1" dirty="0">
                  <a:solidFill>
                    <a:schemeClr val="bg1"/>
                  </a:solidFill>
                </a:rPr>
                <a:t>of Australia (BCA)</a:t>
              </a:r>
            </a:p>
          </p:txBody>
        </p:sp>
        <p:cxnSp>
          <p:nvCxnSpPr>
            <p:cNvPr id="24" name="Upper vertical">
              <a:extLst>
                <a:ext uri="{FF2B5EF4-FFF2-40B4-BE49-F238E27FC236}">
                  <a16:creationId xmlns:a16="http://schemas.microsoft.com/office/drawing/2014/main" id="{F7809C40-FE01-392F-C8E0-F285779F0FA0}"/>
                </a:ext>
              </a:extLst>
            </p:cNvPr>
            <p:cNvCxnSpPr>
              <a:cxnSpLocks/>
            </p:cNvCxnSpPr>
            <p:nvPr/>
          </p:nvCxnSpPr>
          <p:spPr>
            <a:xfrm>
              <a:off x="10778064" y="3615528"/>
              <a:ext cx="0" cy="414000"/>
            </a:xfrm>
            <a:prstGeom prst="line">
              <a:avLst/>
            </a:prstGeom>
            <a:ln w="47625"/>
          </p:spPr>
          <p:style>
            <a:lnRef idx="3">
              <a:schemeClr val="accent4"/>
            </a:lnRef>
            <a:fillRef idx="0">
              <a:schemeClr val="accent4"/>
            </a:fillRef>
            <a:effectRef idx="2">
              <a:schemeClr val="accent4"/>
            </a:effectRef>
            <a:fontRef idx="minor">
              <a:schemeClr val="tx1"/>
            </a:fontRef>
          </p:style>
        </p:cxnSp>
      </p:grpSp>
      <p:cxnSp>
        <p:nvCxnSpPr>
          <p:cNvPr id="25" name="Top arrow">
            <a:extLst>
              <a:ext uri="{FF2B5EF4-FFF2-40B4-BE49-F238E27FC236}">
                <a16:creationId xmlns:a16="http://schemas.microsoft.com/office/drawing/2014/main" id="{FC2829D6-47A8-859A-02BA-91E08D9179DE}"/>
              </a:ext>
            </a:extLst>
          </p:cNvPr>
          <p:cNvCxnSpPr>
            <a:cxnSpLocks/>
          </p:cNvCxnSpPr>
          <p:nvPr/>
        </p:nvCxnSpPr>
        <p:spPr>
          <a:xfrm flipH="1" flipV="1">
            <a:off x="9653044" y="3687871"/>
            <a:ext cx="2102422" cy="9123"/>
          </a:xfrm>
          <a:prstGeom prst="straightConnector1">
            <a:avLst/>
          </a:prstGeom>
          <a:ln w="47625">
            <a:tailEnd type="triangle"/>
          </a:ln>
        </p:spPr>
        <p:style>
          <a:lnRef idx="3">
            <a:schemeClr val="accent4"/>
          </a:lnRef>
          <a:fillRef idx="0">
            <a:schemeClr val="accent4"/>
          </a:fillRef>
          <a:effectRef idx="2">
            <a:schemeClr val="accent4"/>
          </a:effectRef>
          <a:fontRef idx="minor">
            <a:schemeClr val="tx1"/>
          </a:fontRef>
        </p:style>
      </p:cxnSp>
      <p:sp>
        <p:nvSpPr>
          <p:cNvPr id="27" name="Box with PCA text">
            <a:extLst>
              <a:ext uri="{FF2B5EF4-FFF2-40B4-BE49-F238E27FC236}">
                <a16:creationId xmlns:a16="http://schemas.microsoft.com/office/drawing/2014/main" id="{66DB3AA4-DDC3-567C-7CF5-EFA0D028C402}"/>
              </a:ext>
            </a:extLst>
          </p:cNvPr>
          <p:cNvSpPr/>
          <p:nvPr/>
        </p:nvSpPr>
        <p:spPr>
          <a:xfrm>
            <a:off x="11500281" y="5284799"/>
            <a:ext cx="2991398" cy="1595851"/>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AU" sz="2400" b="1" dirty="0">
                <a:solidFill>
                  <a:schemeClr val="bg1"/>
                </a:solidFill>
              </a:rPr>
              <a:t>Plumbing Code of Australia (PCA)</a:t>
            </a:r>
          </a:p>
        </p:txBody>
      </p:sp>
      <p:cxnSp>
        <p:nvCxnSpPr>
          <p:cNvPr id="28" name="Arrow">
            <a:extLst>
              <a:ext uri="{FF2B5EF4-FFF2-40B4-BE49-F238E27FC236}">
                <a16:creationId xmlns:a16="http://schemas.microsoft.com/office/drawing/2014/main" id="{7501424A-C87F-76CA-2FC4-6CE0E06EB33B}"/>
              </a:ext>
            </a:extLst>
          </p:cNvPr>
          <p:cNvCxnSpPr>
            <a:cxnSpLocks/>
          </p:cNvCxnSpPr>
          <p:nvPr/>
        </p:nvCxnSpPr>
        <p:spPr>
          <a:xfrm flipH="1" flipV="1">
            <a:off x="9653044" y="6261035"/>
            <a:ext cx="2040748" cy="8591"/>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Arrow">
            <a:extLst>
              <a:ext uri="{FF2B5EF4-FFF2-40B4-BE49-F238E27FC236}">
                <a16:creationId xmlns:a16="http://schemas.microsoft.com/office/drawing/2014/main" id="{7D90861B-045E-F931-02E3-4B35F041798C}"/>
              </a:ext>
            </a:extLst>
          </p:cNvPr>
          <p:cNvCxnSpPr>
            <a:cxnSpLocks/>
          </p:cNvCxnSpPr>
          <p:nvPr/>
        </p:nvCxnSpPr>
        <p:spPr>
          <a:xfrm>
            <a:off x="3291849" y="2638697"/>
            <a:ext cx="2196330" cy="0"/>
          </a:xfrm>
          <a:prstGeom prst="straightConnector1">
            <a:avLst/>
          </a:prstGeom>
          <a:ln w="730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Arrow">
            <a:extLst>
              <a:ext uri="{FF2B5EF4-FFF2-40B4-BE49-F238E27FC236}">
                <a16:creationId xmlns:a16="http://schemas.microsoft.com/office/drawing/2014/main" id="{7986392A-902B-2B4D-CE5C-095C1A796210}"/>
              </a:ext>
            </a:extLst>
          </p:cNvPr>
          <p:cNvCxnSpPr>
            <a:cxnSpLocks/>
          </p:cNvCxnSpPr>
          <p:nvPr/>
        </p:nvCxnSpPr>
        <p:spPr>
          <a:xfrm>
            <a:off x="3287493" y="3753403"/>
            <a:ext cx="2196330" cy="0"/>
          </a:xfrm>
          <a:prstGeom prst="straightConnector1">
            <a:avLst/>
          </a:prstGeom>
          <a:ln w="730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Arrow">
            <a:extLst>
              <a:ext uri="{FF2B5EF4-FFF2-40B4-BE49-F238E27FC236}">
                <a16:creationId xmlns:a16="http://schemas.microsoft.com/office/drawing/2014/main" id="{503ED8F1-E790-50C3-8EF5-2AB81C2AFEE6}"/>
              </a:ext>
            </a:extLst>
          </p:cNvPr>
          <p:cNvCxnSpPr>
            <a:cxnSpLocks/>
          </p:cNvCxnSpPr>
          <p:nvPr/>
        </p:nvCxnSpPr>
        <p:spPr>
          <a:xfrm>
            <a:off x="3313619" y="4850677"/>
            <a:ext cx="2196330" cy="0"/>
          </a:xfrm>
          <a:prstGeom prst="straightConnector1">
            <a:avLst/>
          </a:prstGeom>
          <a:ln w="730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Arrow">
            <a:extLst>
              <a:ext uri="{FF2B5EF4-FFF2-40B4-BE49-F238E27FC236}">
                <a16:creationId xmlns:a16="http://schemas.microsoft.com/office/drawing/2014/main" id="{CB4DCD83-C8C3-8893-ED48-688D44810C3B}"/>
              </a:ext>
            </a:extLst>
          </p:cNvPr>
          <p:cNvCxnSpPr>
            <a:cxnSpLocks/>
          </p:cNvCxnSpPr>
          <p:nvPr/>
        </p:nvCxnSpPr>
        <p:spPr>
          <a:xfrm>
            <a:off x="3287493" y="6274535"/>
            <a:ext cx="2196330" cy="0"/>
          </a:xfrm>
          <a:prstGeom prst="straightConnector1">
            <a:avLst/>
          </a:prstGeom>
          <a:ln w="730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BA83688-2BD4-58E6-9ECF-317935C69EBD}"/>
              </a:ext>
            </a:extLst>
          </p:cNvPr>
          <p:cNvCxnSpPr>
            <a:cxnSpLocks/>
          </p:cNvCxnSpPr>
          <p:nvPr/>
        </p:nvCxnSpPr>
        <p:spPr>
          <a:xfrm>
            <a:off x="3291849" y="2599676"/>
            <a:ext cx="30577" cy="3669950"/>
          </a:xfrm>
          <a:prstGeom prst="line">
            <a:avLst/>
          </a:prstGeom>
          <a:ln w="73025">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BF582B16-7243-6105-67A5-2E4256EAA19C}"/>
              </a:ext>
            </a:extLst>
          </p:cNvPr>
          <p:cNvSpPr/>
          <p:nvPr/>
        </p:nvSpPr>
        <p:spPr>
          <a:xfrm>
            <a:off x="666053" y="3386640"/>
            <a:ext cx="3672771" cy="1767414"/>
          </a:xfrm>
          <a:prstGeom prst="roundRect">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AU" sz="3200" b="1" dirty="0"/>
              <a:t>National Construction Code</a:t>
            </a:r>
          </a:p>
        </p:txBody>
      </p:sp>
    </p:spTree>
    <p:extLst>
      <p:ext uri="{BB962C8B-B14F-4D97-AF65-F5344CB8AC3E}">
        <p14:creationId xmlns:p14="http://schemas.microsoft.com/office/powerpoint/2010/main" val="318069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anim calcmode="lin" valueType="num">
                                      <p:cBhvr>
                                        <p:cTn id="96" dur="1000" fill="hold"/>
                                        <p:tgtEl>
                                          <p:spTgt spid="37"/>
                                        </p:tgtEl>
                                        <p:attrNameLst>
                                          <p:attrName>ppt_x</p:attrName>
                                        </p:attrNameLst>
                                      </p:cBhvr>
                                      <p:tavLst>
                                        <p:tav tm="0">
                                          <p:val>
                                            <p:strVal val="#ppt_x"/>
                                          </p:val>
                                        </p:tav>
                                        <p:tav tm="100000">
                                          <p:val>
                                            <p:strVal val="#ppt_x"/>
                                          </p:val>
                                        </p:tav>
                                      </p:tavLst>
                                    </p:anim>
                                    <p:anim calcmode="lin" valueType="num">
                                      <p:cBhvr>
                                        <p:cTn id="97" dur="10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1000"/>
                                        <p:tgtEl>
                                          <p:spTgt spid="53"/>
                                        </p:tgtEl>
                                      </p:cBhvr>
                                    </p:animEffect>
                                    <p:anim calcmode="lin" valueType="num">
                                      <p:cBhvr>
                                        <p:cTn id="121" dur="1000" fill="hold"/>
                                        <p:tgtEl>
                                          <p:spTgt spid="53"/>
                                        </p:tgtEl>
                                        <p:attrNameLst>
                                          <p:attrName>ppt_x</p:attrName>
                                        </p:attrNameLst>
                                      </p:cBhvr>
                                      <p:tavLst>
                                        <p:tav tm="0">
                                          <p:val>
                                            <p:strVal val="#ppt_x"/>
                                          </p:val>
                                        </p:tav>
                                        <p:tav tm="100000">
                                          <p:val>
                                            <p:strVal val="#ppt_x"/>
                                          </p:val>
                                        </p:tav>
                                      </p:tavLst>
                                    </p:anim>
                                    <p:anim calcmode="lin" valueType="num">
                                      <p:cBhvr>
                                        <p:cTn id="1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4" grpId="0" animBg="1"/>
      <p:bldP spid="15" grpId="0"/>
      <p:bldP spid="16" grpId="0" animBg="1"/>
      <p:bldP spid="17" grpId="0"/>
      <p:bldP spid="27"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BDDA-D38B-4F38-A2D7-5DFF2085EB8C}"/>
              </a:ext>
            </a:extLst>
          </p:cNvPr>
          <p:cNvSpPr>
            <a:spLocks noGrp="1"/>
          </p:cNvSpPr>
          <p:nvPr>
            <p:ph type="title"/>
          </p:nvPr>
        </p:nvSpPr>
        <p:spPr/>
        <p:txBody>
          <a:bodyPr/>
          <a:lstStyle/>
          <a:p>
            <a:r>
              <a:rPr lang="en-US" dirty="0"/>
              <a:t>Consistent Volume Structure (CVS)</a:t>
            </a:r>
          </a:p>
        </p:txBody>
      </p:sp>
      <p:sp>
        <p:nvSpPr>
          <p:cNvPr id="3" name="Content Placeholder 2">
            <a:extLst>
              <a:ext uri="{FF2B5EF4-FFF2-40B4-BE49-F238E27FC236}">
                <a16:creationId xmlns:a16="http://schemas.microsoft.com/office/drawing/2014/main" id="{CEB2D2BB-AD35-4A87-9330-E55F94B6E241}"/>
              </a:ext>
            </a:extLst>
          </p:cNvPr>
          <p:cNvSpPr>
            <a:spLocks noGrp="1"/>
          </p:cNvSpPr>
          <p:nvPr>
            <p:ph idx="1"/>
          </p:nvPr>
        </p:nvSpPr>
        <p:spPr>
          <a:xfrm>
            <a:off x="629264" y="1646463"/>
            <a:ext cx="13981472" cy="6180366"/>
          </a:xfrm>
        </p:spPr>
        <p:txBody>
          <a:bodyPr>
            <a:normAutofit fontScale="92500" lnSpcReduction="20000"/>
          </a:bodyPr>
          <a:lstStyle/>
          <a:p>
            <a:r>
              <a:rPr lang="en-US" dirty="0"/>
              <a:t>Governing requirements</a:t>
            </a:r>
          </a:p>
          <a:p>
            <a:pPr lvl="1"/>
            <a:r>
              <a:rPr lang="en-US" sz="2400" dirty="0"/>
              <a:t>How to use the NCC</a:t>
            </a:r>
          </a:p>
          <a:p>
            <a:r>
              <a:rPr lang="en-US" dirty="0"/>
              <a:t>Technical Requirements</a:t>
            </a:r>
          </a:p>
          <a:p>
            <a:pPr lvl="1"/>
            <a:r>
              <a:rPr lang="en-US" sz="2400" dirty="0"/>
              <a:t>Objectives</a:t>
            </a:r>
          </a:p>
          <a:p>
            <a:pPr lvl="1"/>
            <a:r>
              <a:rPr lang="en-US" sz="2400" dirty="0"/>
              <a:t>Functional statements</a:t>
            </a:r>
          </a:p>
          <a:p>
            <a:pPr lvl="1"/>
            <a:r>
              <a:rPr lang="en-US" sz="2400" dirty="0"/>
              <a:t>Performance Requirements</a:t>
            </a:r>
          </a:p>
          <a:p>
            <a:pPr lvl="1"/>
            <a:r>
              <a:rPr lang="en-US" sz="2400" dirty="0"/>
              <a:t>Verification Methods</a:t>
            </a:r>
          </a:p>
          <a:p>
            <a:pPr lvl="1"/>
            <a:r>
              <a:rPr lang="en-US" sz="2400" dirty="0"/>
              <a:t>Deemed-to-Satisfy (DTS) Provisions</a:t>
            </a:r>
          </a:p>
          <a:p>
            <a:pPr lvl="2"/>
            <a:r>
              <a:rPr lang="en-US" sz="2000" dirty="0"/>
              <a:t>Prescriptive ‘recipe book’</a:t>
            </a:r>
          </a:p>
          <a:p>
            <a:r>
              <a:rPr lang="en-US" sz="2600" dirty="0"/>
              <a:t>Definitions</a:t>
            </a:r>
          </a:p>
          <a:p>
            <a:r>
              <a:rPr lang="en-US" sz="2600" dirty="0"/>
              <a:t>Referenced documents</a:t>
            </a:r>
          </a:p>
          <a:p>
            <a:r>
              <a:rPr lang="en-US" sz="2600" dirty="0"/>
              <a:t>S&amp;T variations</a:t>
            </a:r>
          </a:p>
        </p:txBody>
      </p:sp>
      <p:sp>
        <p:nvSpPr>
          <p:cNvPr id="4" name="Footer Placeholder 3">
            <a:extLst>
              <a:ext uri="{FF2B5EF4-FFF2-40B4-BE49-F238E27FC236}">
                <a16:creationId xmlns:a16="http://schemas.microsoft.com/office/drawing/2014/main" id="{8420B0F7-00B9-45C6-BE1C-98197C2FCC6F}"/>
              </a:ext>
            </a:extLst>
          </p:cNvPr>
          <p:cNvSpPr>
            <a:spLocks noGrp="1"/>
          </p:cNvSpPr>
          <p:nvPr>
            <p:ph type="ftr" sz="quarter" idx="11"/>
          </p:nvPr>
        </p:nvSpPr>
        <p:spPr/>
        <p:txBody>
          <a:bodyPr/>
          <a:lstStyle/>
          <a:p>
            <a:r>
              <a:rPr lang="en-US" b="1" dirty="0"/>
              <a:t>NCC 101 Training</a:t>
            </a:r>
            <a:r>
              <a:rPr lang="en-US" dirty="0"/>
              <a:t> – </a:t>
            </a:r>
            <a:r>
              <a:rPr lang="en-US" i="1" dirty="0"/>
              <a:t>CVS</a:t>
            </a:r>
          </a:p>
        </p:txBody>
      </p:sp>
      <p:pic>
        <p:nvPicPr>
          <p:cNvPr id="5" name="object 6">
            <a:extLst>
              <a:ext uri="{FF2B5EF4-FFF2-40B4-BE49-F238E27FC236}">
                <a16:creationId xmlns:a16="http://schemas.microsoft.com/office/drawing/2014/main" id="{6645CCB4-45F8-A719-6076-41C70D1C792E}"/>
              </a:ext>
            </a:extLst>
          </p:cNvPr>
          <p:cNvPicPr>
            <a:picLocks/>
          </p:cNvPicPr>
          <p:nvPr/>
        </p:nvPicPr>
        <p:blipFill>
          <a:blip r:embed="rId2" cstate="print"/>
          <a:srcRect l="89" r="89"/>
          <a:stretch>
            <a:fillRect/>
          </a:stretch>
        </p:blipFill>
        <p:spPr>
          <a:xfrm>
            <a:off x="7043057" y="1746067"/>
            <a:ext cx="7567679" cy="5751469"/>
          </a:xfrm>
          <a:prstGeom prst="rect">
            <a:avLst/>
          </a:prstGeom>
        </p:spPr>
      </p:pic>
    </p:spTree>
    <p:extLst>
      <p:ext uri="{BB962C8B-B14F-4D97-AF65-F5344CB8AC3E}">
        <p14:creationId xmlns:p14="http://schemas.microsoft.com/office/powerpoint/2010/main" val="12829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anim calcmode="lin" valueType="num">
                                      <p:cBhvr>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70">
      <a:dk1>
        <a:sysClr val="windowText" lastClr="000000"/>
      </a:dk1>
      <a:lt1>
        <a:sysClr val="window" lastClr="FFFFFF"/>
      </a:lt1>
      <a:dk2>
        <a:srgbClr val="44546A"/>
      </a:dk2>
      <a:lt2>
        <a:srgbClr val="E7E6E6"/>
      </a:lt2>
      <a:accent1>
        <a:srgbClr val="002D5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9">
      <a:majorFont>
        <a:latin typeface="Inter"/>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089878ce-2f42-4a57-a9fd-19fb1b11e734</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9b48ba34-650a-488d-9fe8-e5181e10b797</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09acde99-892a-4f67-8fa3-52b140ace134</TermId>
        </TermInfo>
      </Terms>
    </g7bcb40ba23249a78edca7d43a67c1c9>
    <TaxCatchAll xmlns="d064c82f-d8ab-4a3d-94af-5f326bc58d2d">
      <Value>62</Value>
      <Value>3</Value>
      <Value>454</Value>
      <Value>1511</Value>
      <Value>504</Value>
    </TaxCatchAll>
    <Comments xmlns="http://schemas.microsoft.com/sharepoint/v3" xsi:nil="true"/>
    <DocHub_Active xmlns="d064c82f-d8ab-4a3d-94af-5f326bc58d2d">true</DocHub_Active>
    <_dlc_DocId xmlns="d064c82f-d8ab-4a3d-94af-5f326bc58d2d">WUYEHK7WH6H4-279331236-79</_dlc_DocId>
    <_dlc_DocIdUrl xmlns="d064c82f-d8ab-4a3d-94af-5f326bc58d2d">
      <Url>https://dochub/div/australianbuildingcodesboard/_layouts/15/DocIdRedir.aspx?ID=WUYEHK7WH6H4-279331236-79</Url>
      <Description>WUYEHK7WH6H4-279331236-79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978AA12905C84AB3A802C97887C648" ma:contentTypeVersion="15" ma:contentTypeDescription="Create a new document." ma:contentTypeScope="" ma:versionID="0fa9b4fa4a49aac8279adc29eba5ac78">
  <xsd:schema xmlns:xsd="http://www.w3.org/2001/XMLSchema" xmlns:xs="http://www.w3.org/2001/XMLSchema" xmlns:p="http://schemas.microsoft.com/office/2006/metadata/properties" xmlns:ns1="http://schemas.microsoft.com/sharepoint/v3" xmlns:ns2="d064c82f-d8ab-4a3d-94af-5f326bc58d2d" targetNamespace="http://schemas.microsoft.com/office/2006/metadata/properties" ma:root="true" ma:fieldsID="77841ef674a6f646cc571cd240a5a994" ns1:_="" ns2:_="">
    <xsd:import namespace="http://schemas.microsoft.com/sharepoint/v3"/>
    <xsd:import namespace="d064c82f-d8ab-4a3d-94af-5f326bc58d2d"/>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DocHub_Activ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DocHub_Active" ma:index="24" nillable="true" ma:displayName="Active?" ma:description="Use to identify the status of a document i.e. if it is active or not. The default value is Yes (Active)." ma:internalName="DocHub_Active">
      <xsd:simpleType>
        <xsd:restriction base="dms:Boolean"/>
      </xsd:simple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99F9E-03D3-4C19-AE48-18A445CFD8BA}">
  <ds:schemaRefs>
    <ds:schemaRef ds:uri="http://schemas.microsoft.com/sharepoint/events"/>
  </ds:schemaRefs>
</ds:datastoreItem>
</file>

<file path=customXml/itemProps2.xml><?xml version="1.0" encoding="utf-8"?>
<ds:datastoreItem xmlns:ds="http://schemas.openxmlformats.org/officeDocument/2006/customXml" ds:itemID="{9BCAFEED-A486-46FE-92D5-0DC1E1E378AC}">
  <ds:schemaRefs>
    <ds:schemaRef ds:uri="http://schemas.microsoft.com/sharepoint/v3/contenttype/forms"/>
  </ds:schemaRefs>
</ds:datastoreItem>
</file>

<file path=customXml/itemProps3.xml><?xml version="1.0" encoding="utf-8"?>
<ds:datastoreItem xmlns:ds="http://schemas.openxmlformats.org/officeDocument/2006/customXml" ds:itemID="{33518BAB-833C-40C0-B34F-4F230E21E17A}">
  <ds:schemaRefs>
    <ds:schemaRef ds:uri="http://schemas.openxmlformats.org/package/2006/metadata/core-properties"/>
    <ds:schemaRef ds:uri="http://www.w3.org/XML/1998/namespace"/>
    <ds:schemaRef ds:uri="http://schemas.microsoft.com/sharepoint/v3"/>
    <ds:schemaRef ds:uri="http://purl.org/dc/elements/1.1/"/>
    <ds:schemaRef ds:uri="http://purl.org/dc/dcmitype/"/>
    <ds:schemaRef ds:uri="http://schemas.microsoft.com/office/infopath/2007/PartnerControls"/>
    <ds:schemaRef ds:uri="http://schemas.microsoft.com/office/2006/documentManagement/types"/>
    <ds:schemaRef ds:uri="d064c82f-d8ab-4a3d-94af-5f326bc58d2d"/>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CF5DCE37-E7C6-4F64-8532-C275E70F4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2891</TotalTime>
  <Words>1086</Words>
  <Application>Microsoft Office PowerPoint</Application>
  <PresentationFormat>Custom</PresentationFormat>
  <Paragraphs>261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Inter</vt:lpstr>
      <vt:lpstr>Symbol</vt:lpstr>
      <vt:lpstr>Wingdings</vt:lpstr>
      <vt:lpstr>Office Theme</vt:lpstr>
      <vt:lpstr>NCC 101 Training</vt:lpstr>
      <vt:lpstr>1. ABCB 2. IGA 3. ABCB structure 4. Hierarchy of building regulations 5. What the IGA says about the NCC 6. NCC structure 7. Consistent Volume Structure 8. Compliance pathways 9. Building classifications 10. NCC development cycle 11. Commercial energy efficiency provisions 12. Residential energy efficiency provisions</vt:lpstr>
      <vt:lpstr>Australian Building   Codes Board (ABCB)</vt:lpstr>
      <vt:lpstr>Inter-Governmental Agreement (IGA)</vt:lpstr>
      <vt:lpstr>ABCB structure</vt:lpstr>
      <vt:lpstr>Hierarchy of building regulations</vt:lpstr>
      <vt:lpstr>What the IGA says about the NCC</vt:lpstr>
      <vt:lpstr>NCC structure</vt:lpstr>
      <vt:lpstr>Consistent Volume Structure (CVS)</vt:lpstr>
      <vt:lpstr>Compliance Pathways</vt:lpstr>
      <vt:lpstr>Building classifications</vt:lpstr>
      <vt:lpstr>NCC Amendment Cycle</vt:lpstr>
      <vt:lpstr>Commercial Energy Efficiency Provisions</vt:lpstr>
      <vt:lpstr>Commercial Energy Efficiency Provisions</vt:lpstr>
      <vt:lpstr>Commercial Energy Efficiency Provisions</vt:lpstr>
      <vt:lpstr>Commercial Energy Efficiency Provisions</vt:lpstr>
      <vt:lpstr>Commercial Energy Efficiency Provisions</vt:lpstr>
      <vt:lpstr>Residential Energy Efficiency Provisions</vt:lpstr>
      <vt:lpstr>Residential Energy Efficiency Provisions</vt:lpstr>
      <vt:lpstr>Residential Energy Efficiency Provisions</vt:lpstr>
      <vt:lpstr>Residential Energy Efficiency Provisions</vt:lpstr>
      <vt:lpstr>Residential Energy Efficiency Provisions</vt:lpstr>
      <vt:lpstr>Residential Energy Efficiency Provisions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Lorrie Chessler</dc:creator>
  <cp:lastModifiedBy>Slattery, Leah</cp:lastModifiedBy>
  <cp:revision>213</cp:revision>
  <cp:lastPrinted>2023-10-18T22:05:19Z</cp:lastPrinted>
  <dcterms:created xsi:type="dcterms:W3CDTF">2021-06-08T17:26:38Z</dcterms:created>
  <dcterms:modified xsi:type="dcterms:W3CDTF">2023-10-30T00:45:20Z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0x010100FD978AA12905C84AB3A802C97887C648</vt:lpwstr>
  </property>
  <property fmtid="{D5CDD505-2E9C-101B-9397-08002B2CF9AE}" pid="3" name="_dlc_DocIdItemGuid">
    <vt:lpwstr>277bb77f-65f0-4bea-9418-50ec24d500c6</vt:lpwstr>
  </property>
  <property fmtid="{D5CDD505-2E9C-101B-9397-08002B2CF9AE}" pid="4" name="DocHub_Year">
    <vt:lpwstr>1511;#2021|712d5b50-1b62-44de-9d3e-74234783b265</vt:lpwstr>
  </property>
  <property fmtid="{D5CDD505-2E9C-101B-9397-08002B2CF9AE}" pid="5" name="DocHub_DocumentType">
    <vt:lpwstr>62;#Template|9b48ba34-650a-488d-9fe8-e5181e10b797</vt:lpwstr>
  </property>
  <property fmtid="{D5CDD505-2E9C-101B-9397-08002B2CF9AE}" pid="6" name="DocHub_SecurityClassification">
    <vt:lpwstr>3;#OFFICIAL|6106d03b-a1a0-4e30-9d91-d5e9fb4314f9</vt:lpwstr>
  </property>
  <property fmtid="{D5CDD505-2E9C-101B-9397-08002B2CF9AE}" pid="7" name="DocHub_Keywords">
    <vt:lpwstr>454;#Template|089878ce-2f42-4a57-a9fd-19fb1b11e734</vt:lpwstr>
  </property>
  <property fmtid="{D5CDD505-2E9C-101B-9397-08002B2CF9AE}" pid="8" name="DocHub_WorkActivity">
    <vt:lpwstr>504;#Presentation|09acde99-892a-4f67-8fa3-52b140ace134</vt:lpwstr>
  </property>
</Properties>
</file>